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ppt/tags/tag1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256" r:id="rId2"/>
    <p:sldId id="318" r:id="rId3"/>
    <p:sldId id="319" r:id="rId4"/>
    <p:sldId id="320" r:id="rId5"/>
    <p:sldId id="321" r:id="rId6"/>
    <p:sldId id="297" r:id="rId7"/>
    <p:sldId id="259" r:id="rId8"/>
    <p:sldId id="296" r:id="rId9"/>
    <p:sldId id="303" r:id="rId10"/>
    <p:sldId id="315" r:id="rId11"/>
    <p:sldId id="322" r:id="rId12"/>
    <p:sldId id="295" r:id="rId13"/>
    <p:sldId id="304" r:id="rId14"/>
    <p:sldId id="300" r:id="rId15"/>
    <p:sldId id="302" r:id="rId16"/>
    <p:sldId id="311" r:id="rId17"/>
    <p:sldId id="306" r:id="rId18"/>
    <p:sldId id="264" r:id="rId19"/>
    <p:sldId id="270" r:id="rId20"/>
    <p:sldId id="273" r:id="rId21"/>
    <p:sldId id="305" r:id="rId22"/>
    <p:sldId id="307" r:id="rId23"/>
    <p:sldId id="314" r:id="rId24"/>
    <p:sldId id="308" r:id="rId25"/>
    <p:sldId id="317" r:id="rId26"/>
    <p:sldId id="313" r:id="rId27"/>
    <p:sldId id="323" r:id="rId28"/>
    <p:sldId id="290" r:id="rId2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081" autoAdjust="0"/>
    <p:restoredTop sz="73188" autoAdjust="0"/>
  </p:normalViewPr>
  <p:slideViewPr>
    <p:cSldViewPr>
      <p:cViewPr>
        <p:scale>
          <a:sx n="66" d="100"/>
          <a:sy n="66" d="100"/>
        </p:scale>
        <p:origin x="180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BB8EB80-DDD4-47A6-A824-B8A52B21A97A}" type="datetimeFigureOut">
              <a:rPr lang="he-IL" smtClean="0"/>
              <a:t>כ"ו/אלול/תשע"ה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0C5EB0-0014-4E4D-9297-FCEBCE33B4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5907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Hello everybody,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would like to start of with a basic scenario: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of you probably encountered a situation where you are in grave need to find the closest gas station.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Well, this talk is meant to address this kind of problems.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of you know google maps and some of you might be familiar with waze application, which is a GPS navigation app.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Those two do not address this issue, but a simpler one, where you need to get to a specific gas station.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781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standard oracles are discussed about more then a decade back.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 the question of vertex-label was introduced on 5 years back, and been addressed several times in different aspects.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1289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rest</a:t>
            </a:r>
            <a:r>
              <a:rPr lang="en-US" baseline="0" dirty="0" smtClean="0"/>
              <a:t> of the talk will discuss our result for undirected planar graphs.</a:t>
            </a:r>
          </a:p>
          <a:p>
            <a:pPr algn="l" rtl="0"/>
            <a:r>
              <a:rPr lang="en-US" baseline="0" dirty="0" smtClean="0"/>
              <a:t>You can see the comparison to the latest state of the art oracle.</a:t>
            </a:r>
          </a:p>
          <a:p>
            <a:pPr algn="l" rtl="0"/>
            <a:r>
              <a:rPr lang="en-US" baseline="0" dirty="0" smtClean="0"/>
              <a:t>You can see that both have near linear construction time and space, however our oracle’s query time is nearly constant.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5EB0-0014-4E4D-9297-FCEBCE33B434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2497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We will talk now</a:t>
            </a:r>
            <a:r>
              <a:rPr lang="en-US" baseline="0" dirty="0" smtClean="0"/>
              <a:t> on how to address the vertex-label problem, given we know how to address the standard problem of vertex-to-vertex distance.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5EB0-0014-4E4D-9297-FCEBCE33B434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7192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Well, given a labeled graph, </a:t>
            </a:r>
            <a:r>
              <a:rPr lang="en-US" baseline="0" dirty="0" smtClean="0"/>
              <a:t>for each label </a:t>
            </a:r>
            <a:r>
              <a:rPr lang="en-US" dirty="0" smtClean="0"/>
              <a:t>we could add</a:t>
            </a:r>
            <a:r>
              <a:rPr lang="en-US" baseline="0" dirty="0" smtClean="0"/>
              <a:t> an apex which represents the label in the graph.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First you can see that it doesn’t matter where we draw the blue-apex, the graph will turn to be non-planar.</a:t>
            </a:r>
          </a:p>
          <a:p>
            <a:pPr algn="l" rtl="0"/>
            <a:r>
              <a:rPr lang="en-US" baseline="0" dirty="0" smtClean="0"/>
              <a:t>Second, you can see that we have introduced new zero length paths to the graph.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You can see in the shown that we have actually “teleported” from one blue vertex to another.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>
                <a:solidFill>
                  <a:srgbClr val="FF0000"/>
                </a:solidFill>
              </a:rPr>
              <a:t>Add zeros.</a:t>
            </a:r>
            <a:endParaRPr lang="he-IL" baseline="0" dirty="0" smtClean="0">
              <a:solidFill>
                <a:srgbClr val="FF0000"/>
              </a:solidFill>
            </a:endParaRPr>
          </a:p>
          <a:p>
            <a:pPr algn="l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5EB0-0014-4E4D-9297-FCEBCE33B434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6485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To</a:t>
            </a:r>
            <a:r>
              <a:rPr lang="en-US" baseline="0" dirty="0" smtClean="0"/>
              <a:t> deal with the teleportation, we offer the following approach :</a:t>
            </a:r>
          </a:p>
          <a:p>
            <a:pPr algn="l" rtl="0"/>
            <a:r>
              <a:rPr lang="en-US" baseline="0" dirty="0" smtClean="0"/>
              <a:t>Add apices one after the other and compute the correct distances from a vertex to a label.</a:t>
            </a:r>
          </a:p>
          <a:p>
            <a:pPr algn="l" rtl="0"/>
            <a:r>
              <a:rPr lang="en-US" baseline="0" dirty="0" smtClean="0"/>
              <a:t>Note that the zero length path added each time are only of a single label which we compute distances to, and therefore we should worry about it.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However, had we done so, we actually multiplied the construction time by the number of label, which we should avoid.</a:t>
            </a:r>
          </a:p>
          <a:p>
            <a:pPr algn="l" rtl="0"/>
            <a:r>
              <a:rPr lang="en-US" baseline="0" dirty="0" smtClean="0"/>
              <a:t>This is because, as I mentioned earlier, the number of labels might be of order n.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5EB0-0014-4E4D-9297-FCEBCE33B434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4470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So what we actually</a:t>
            </a:r>
            <a:r>
              <a:rPr lang="en-US" baseline="0" dirty="0" smtClean="0"/>
              <a:t> do, we compute the data for each labeled-apex using the data of the labeled vertices without actually adding these apices to the graph.</a:t>
            </a:r>
          </a:p>
          <a:p>
            <a:pPr algn="l" rtl="0"/>
            <a:r>
              <a:rPr lang="en-US" baseline="0" dirty="0" smtClean="0"/>
              <a:t>Since we compute this data efficiently, the construction time remains the same.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5EB0-0014-4E4D-9297-FCEBCE33B434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7249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We now dive</a:t>
            </a:r>
            <a:r>
              <a:rPr lang="en-US" baseline="0" dirty="0" smtClean="0"/>
              <a:t> into more technical parts of the result, and we will first talk about eps-covers.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5EB0-0014-4E4D-9297-FCEBCE33B434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6580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Well, we say vertex a eps-covers vertex q if the distance from v to q well approximated by the path from</a:t>
            </a:r>
            <a:r>
              <a:rPr lang="en-US" baseline="0" dirty="0" smtClean="0"/>
              <a:t> v to q which goes through vertex a.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This definition is useful since if we had knew that vertex b covers vertex q with respect to vertex u, the distance of the path from v to u through q is approximated by the v to a to b to u distance.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5EB0-0014-4E4D-9297-FCEBCE33B434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8385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More over, we would like to look at covers sets.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set of red vertices form</a:t>
            </a:r>
            <a:r>
              <a:rPr lang="en-US" baseline="0" dirty="0" smtClean="0"/>
              <a:t> the cover of u_1 on Q.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You can see</a:t>
            </a:r>
            <a:r>
              <a:rPr lang="en-US" baseline="0" dirty="0" smtClean="0"/>
              <a:t> that each vertex has different cover set, which cover all vertices along Q.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Using these set, and assuming Q separates u1 from u2, the shortest path distance that intersects Q and goes from u1 to u2 can be approximated.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5EB0-0014-4E4D-9297-FCEBCE33B434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8385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Thorup</a:t>
            </a:r>
            <a:r>
              <a:rPr lang="en-US" baseline="0" dirty="0" smtClean="0"/>
              <a:t> showed it is possible to compute these covers simultaneously for several vertices.</a:t>
            </a:r>
          </a:p>
          <a:p>
            <a:pPr algn="l" rtl="0"/>
            <a:r>
              <a:rPr lang="en-US" baseline="0" dirty="0" smtClean="0"/>
              <a:t>He first finds a big sized cover and then thins it into a cover of almost constant size.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5EB0-0014-4E4D-9297-FCEBCE33B434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838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two (google maps and waze) are actually distances oracles. Meaning, they answers distance queries between two locations.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816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We take the idea 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thorup</a:t>
            </a:r>
            <a:r>
              <a:rPr lang="en-US" baseline="0" dirty="0" smtClean="0"/>
              <a:t> and show how to thin the covers of several vertices into a single cover.</a:t>
            </a:r>
          </a:p>
          <a:p>
            <a:pPr algn="l" rtl="0"/>
            <a:r>
              <a:rPr lang="en-US" baseline="0" dirty="0" smtClean="0"/>
              <a:t>This way we can compute a cover for an apex.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Since for each label we consider</a:t>
            </a:r>
            <a:r>
              <a:rPr lang="en-US" baseline="0" dirty="0" smtClean="0"/>
              <a:t> only the covers of the vertices label with it, we spend linear time with respect to the graph.</a:t>
            </a:r>
            <a:endParaRPr lang="en-US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5EB0-0014-4E4D-9297-FCEBCE33B434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53911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Moving</a:t>
            </a:r>
            <a:r>
              <a:rPr lang="en-US" baseline="0" dirty="0" smtClean="0"/>
              <a:t> on now to a second technical point.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5EB0-0014-4E4D-9297-FCEBCE33B434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3310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We</a:t>
            </a:r>
            <a:r>
              <a:rPr lang="en-US" baseline="0" dirty="0" smtClean="0"/>
              <a:t> have talk about the recursive separation that can be enabled over planar graphs.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In the previous taste, we have talked about covers which kept the distance to a graph.</a:t>
            </a:r>
          </a:p>
          <a:p>
            <a:pPr algn="l" rtl="0"/>
            <a:r>
              <a:rPr lang="en-US" baseline="0" dirty="0" smtClean="0"/>
              <a:t>We also said that given a specific path it is possible to estimate the distance of a path between 2 vertices that intersect it.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The paths used are actually the paths of the fundamental cycles we have mentioned right here.</a:t>
            </a:r>
          </a:p>
          <a:p>
            <a:pPr algn="l" rtl="0"/>
            <a:r>
              <a:rPr lang="en-US" baseline="0" dirty="0" smtClean="0"/>
              <a:t>Each fundamental cycle is composed of two paths which are the branches of the spanning tree.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5EB0-0014-4E4D-9297-FCEBCE33B434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15038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So, if</a:t>
            </a:r>
            <a:r>
              <a:rPr lang="en-US" baseline="0" dirty="0" smtClean="0"/>
              <a:t> this is the recursive decomposition,</a:t>
            </a:r>
            <a:endParaRPr lang="en-US" dirty="0" smtClean="0"/>
          </a:p>
          <a:p>
            <a:pPr algn="l" rtl="0"/>
            <a:r>
              <a:rPr lang="en-US" baseline="0" dirty="0" smtClean="0"/>
              <a:t>we could have queried the paths of the separator of the LCA subgraph for the distance between u and w</a:t>
            </a:r>
            <a:r>
              <a:rPr lang="en-US" baseline="0" dirty="0" smtClean="0"/>
              <a:t>.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The distances, unlike one as for now thinks, are actually in the whole graph, and only in the subgraph calculated.</a:t>
            </a:r>
          </a:p>
          <a:p>
            <a:pPr algn="l" rtl="0"/>
            <a:r>
              <a:rPr lang="en-US" baseline="0" dirty="0" smtClean="0"/>
              <a:t>This property is needed since a shortest path might intersect a lot of separators which were not present in the subgraph of the LCA.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5EB0-0014-4E4D-9297-FCEBCE33B434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17280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aseline="0" dirty="0" smtClean="0"/>
              <a:t>Now lets assume there are several red-label vertices in different subgraphs of the decomposition.</a:t>
            </a:r>
          </a:p>
          <a:p>
            <a:pPr algn="l" rtl="0"/>
            <a:r>
              <a:rPr lang="en-US" baseline="0" dirty="0" smtClean="0"/>
              <a:t>We need to find which separator to query.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The correct subgraph to query is the minimal LCA separator between u and a red-vertex.</a:t>
            </a:r>
          </a:p>
          <a:p>
            <a:pPr algn="l" rtl="0"/>
            <a:r>
              <a:rPr lang="en-US" baseline="0" dirty="0" smtClean="0"/>
              <a:t>This is because any path from u to a red-vertex most intersect this separator.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5EB0-0014-4E4D-9297-FCEBCE33B434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33763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5EB0-0014-4E4D-9297-FCEBCE33B434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0258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5EB0-0014-4E4D-9297-FCEBCE33B434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40961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Lastly, mention a directed result is achieved by reducing the directed problem to a similar problem </a:t>
            </a:r>
          </a:p>
          <a:p>
            <a:pPr algn="l"/>
            <a:r>
              <a:rPr lang="en-US" dirty="0" smtClean="0"/>
              <a:t>in</a:t>
            </a:r>
            <a:r>
              <a:rPr lang="en-US" baseline="0" dirty="0" smtClean="0"/>
              <a:t> which </a:t>
            </a:r>
            <a:r>
              <a:rPr lang="en-US" baseline="0" dirty="0" err="1" smtClean="0"/>
              <a:t>Thorup’s</a:t>
            </a:r>
            <a:r>
              <a:rPr lang="en-US" baseline="0" dirty="0" smtClean="0"/>
              <a:t> eps-cover construction is applicable.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5EB0-0014-4E4D-9297-FCEBCE33B434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7273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distance oracles retrieve the distance between two locations.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example, for the distance from A to C we should retrieve the distance 2.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distance to the closest gas station cannot be addressed directly in this kind of queries.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8431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a Vertex-Label distance oracles retrieve the distance from a specific location to a location with a specific “label”, also sometimes referred as “color”.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the distance from A to a green-labeled location is 1.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imagine the green-label specifies gas station, as for the example several minutes ago.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0523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An</a:t>
            </a:r>
            <a:r>
              <a:rPr lang="en-US" baseline="0" dirty="0" smtClean="0"/>
              <a:t> oracle is measured by 3 main measurements.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We first allow the oracle to compute and keep data. The runtime of this phase is called the </a:t>
            </a:r>
            <a:r>
              <a:rPr lang="en-US" u="sng" baseline="0" dirty="0" smtClean="0"/>
              <a:t>construction time</a:t>
            </a:r>
            <a:r>
              <a:rPr lang="en-US" u="none" baseline="0" dirty="0" smtClean="0"/>
              <a:t>.</a:t>
            </a:r>
          </a:p>
          <a:p>
            <a:pPr algn="l" rtl="0"/>
            <a:r>
              <a:rPr lang="en-US" u="none" baseline="0" dirty="0" smtClean="0"/>
              <a:t>It then may answer queries using the data kept in the initial phase.</a:t>
            </a:r>
            <a:endParaRPr lang="en-US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5EB0-0014-4E4D-9297-FCEBCE33B434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0766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 this talk we consider approximate</a:t>
            </a:r>
            <a:r>
              <a:rPr lang="en-US" baseline="0" dirty="0" smtClean="0"/>
              <a:t> distance oracles.</a:t>
            </a:r>
          </a:p>
          <a:p>
            <a:pPr algn="l" rtl="0"/>
            <a:r>
              <a:rPr lang="en-US" baseline="0" dirty="0" smtClean="0"/>
              <a:t>Meaning, the distance retrieved by the oracle is an estimation of the true distance.</a:t>
            </a:r>
          </a:p>
          <a:p>
            <a:pPr algn="l" rtl="0"/>
            <a:r>
              <a:rPr lang="en-US" baseline="0" dirty="0" smtClean="0"/>
              <a:t>An oracle which retrieves distance answers with estimation factor (1+eps) we call a (1+eps)-stretch oracle.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None exact distance oracles which have both low space and low query time were found.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5EB0-0014-4E4D-9297-FCEBCE33B434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9906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For a graph</a:t>
            </a:r>
            <a:r>
              <a:rPr lang="en-US" baseline="0" dirty="0" smtClean="0"/>
              <a:t> G where each vertex is labeled by a label in set L, there are two immediate easy solutions.</a:t>
            </a:r>
          </a:p>
          <a:p>
            <a:pPr algn="l" rtl="0"/>
            <a:r>
              <a:rPr lang="en-US" baseline="0" dirty="0" smtClean="0"/>
              <a:t>The first is to compute all answers to all queries which are about to be queried, and answer them on the spot when queried.</a:t>
            </a:r>
          </a:p>
          <a:p>
            <a:pPr algn="l" rtl="0"/>
            <a:r>
              <a:rPr lang="en-US" baseline="0" dirty="0" smtClean="0"/>
              <a:t>Note that the number of labels might be in the order of the graph size, so this might result in a lot of space.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The second is to keep the graph alone, and compute a </a:t>
            </a:r>
            <a:r>
              <a:rPr lang="en-US" baseline="0" dirty="0" err="1" smtClean="0"/>
              <a:t>dijkstra</a:t>
            </a:r>
            <a:r>
              <a:rPr lang="en-US" baseline="0" dirty="0" smtClean="0"/>
              <a:t> algorithm while being queried.</a:t>
            </a:r>
          </a:p>
          <a:p>
            <a:pPr algn="l" rtl="0"/>
            <a:r>
              <a:rPr lang="en-US" baseline="0" dirty="0" smtClean="0"/>
              <a:t>This </a:t>
            </a:r>
            <a:r>
              <a:rPr lang="en-US" baseline="0" dirty="0" err="1" smtClean="0"/>
              <a:t>ofcourse</a:t>
            </a:r>
            <a:r>
              <a:rPr lang="en-US" baseline="0" dirty="0" smtClean="0"/>
              <a:t> has the opposite disadvantage.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You’ll see we aim to have an almost constant query time while keeping almost linear space size.</a:t>
            </a:r>
          </a:p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5EB0-0014-4E4D-9297-FCEBCE33B434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6469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</a:t>
            </a:r>
            <a:r>
              <a:rPr lang="en-US" baseline="0" dirty="0" smtClean="0"/>
              <a:t> quick reminder about planar graphs.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So this is where we are.</a:t>
            </a:r>
          </a:p>
          <a:p>
            <a:pPr algn="l" rtl="0"/>
            <a:r>
              <a:rPr lang="en-US" baseline="0" dirty="0" smtClean="0"/>
              <a:t>On the right you can see that no road goes over no other road.</a:t>
            </a:r>
          </a:p>
          <a:p>
            <a:pPr algn="l" rtl="0"/>
            <a:r>
              <a:rPr lang="en-US" baseline="0" dirty="0" smtClean="0"/>
              <a:t>Hence we call this part of the map planar.</a:t>
            </a:r>
          </a:p>
          <a:p>
            <a:pPr algn="l" rtl="0"/>
            <a:endParaRPr lang="en-US" baseline="0" dirty="0" smtClean="0"/>
          </a:p>
          <a:p>
            <a:pPr algn="l" rtl="0"/>
            <a:r>
              <a:rPr lang="en-US" baseline="0" dirty="0" smtClean="0"/>
              <a:t>However, the left side is not planar. You can see that there are </a:t>
            </a:r>
            <a:r>
              <a:rPr lang="en-US" baseline="0" dirty="0" err="1" smtClean="0"/>
              <a:t>atleast</a:t>
            </a:r>
            <a:r>
              <a:rPr lang="en-US" baseline="0" dirty="0" smtClean="0"/>
              <a:t> two underpasses in this side of the graph.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5EB0-0014-4E4D-9297-FCEBCE33B434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6340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For a rooted spanning tree in a graph</a:t>
            </a:r>
            <a:r>
              <a:rPr lang="en-US" baseline="0" dirty="0" smtClean="0"/>
              <a:t> and non-tree edge, we call the cycle formed by branches of the endpoints of the non-tree edge the “fundamental cycle”.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 the case of planar graphs, it is possible to find a fundamental cycle which separates the graph into two almost-equal</a:t>
            </a:r>
            <a:r>
              <a:rPr lang="en-US" baseline="0" dirty="0" smtClean="0"/>
              <a:t> sized graphs.</a:t>
            </a:r>
          </a:p>
          <a:p>
            <a:pPr algn="l" rtl="0"/>
            <a:r>
              <a:rPr lang="en-US" dirty="0" smtClean="0"/>
              <a:t>Because</a:t>
            </a:r>
            <a:r>
              <a:rPr lang="en-US" baseline="0" dirty="0" smtClean="0"/>
              <a:t> of this property, we can recursively separate a planar graph up to </a:t>
            </a:r>
            <a:r>
              <a:rPr lang="en-US" baseline="0" dirty="0" err="1" smtClean="0"/>
              <a:t>logn</a:t>
            </a:r>
            <a:r>
              <a:rPr lang="en-US" baseline="0" dirty="0" smtClean="0"/>
              <a:t> times.</a:t>
            </a:r>
          </a:p>
          <a:p>
            <a:pPr algn="l" rtl="0"/>
            <a:r>
              <a:rPr lang="en-US" baseline="0" dirty="0" smtClean="0"/>
              <a:t>This is why the planarity of the graph is required.</a:t>
            </a:r>
            <a:endParaRPr lang="en-US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C5EB0-0014-4E4D-9297-FCEBCE33B434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295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CB7A-BFD2-4796-956E-40FAD4091678}" type="datetimeFigureOut">
              <a:rPr lang="he-IL" smtClean="0"/>
              <a:t>כ"ו/אלול/תשע"ה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7949-D062-424A-8072-5A23121E0B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0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CB7A-BFD2-4796-956E-40FAD4091678}" type="datetimeFigureOut">
              <a:rPr lang="he-IL" smtClean="0"/>
              <a:t>כ"ו/אלול/תשע"ה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7949-D062-424A-8072-5A23121E0B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89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CB7A-BFD2-4796-956E-40FAD4091678}" type="datetimeFigureOut">
              <a:rPr lang="he-IL" smtClean="0"/>
              <a:t>כ"ו/אלול/תשע"ה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7949-D062-424A-8072-5A23121E0B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527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CB7A-BFD2-4796-956E-40FAD4091678}" type="datetimeFigureOut">
              <a:rPr lang="he-IL" smtClean="0"/>
              <a:t>כ"ו/אלול/תשע"ה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7949-D062-424A-8072-5A23121E0B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75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CB7A-BFD2-4796-956E-40FAD4091678}" type="datetimeFigureOut">
              <a:rPr lang="he-IL" smtClean="0"/>
              <a:t>כ"ו/אלול/תשע"ה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7949-D062-424A-8072-5A23121E0B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316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CB7A-BFD2-4796-956E-40FAD4091678}" type="datetimeFigureOut">
              <a:rPr lang="he-IL" smtClean="0"/>
              <a:t>כ"ו/אלול/תשע"ה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7949-D062-424A-8072-5A23121E0B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554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CB7A-BFD2-4796-956E-40FAD4091678}" type="datetimeFigureOut">
              <a:rPr lang="he-IL" smtClean="0"/>
              <a:t>כ"ו/אלול/תשע"ה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7949-D062-424A-8072-5A23121E0B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330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CB7A-BFD2-4796-956E-40FAD4091678}" type="datetimeFigureOut">
              <a:rPr lang="he-IL" smtClean="0"/>
              <a:t>כ"ו/אלול/תשע"ה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7949-D062-424A-8072-5A23121E0B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66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CB7A-BFD2-4796-956E-40FAD4091678}" type="datetimeFigureOut">
              <a:rPr lang="he-IL" smtClean="0"/>
              <a:t>כ"ו/אלול/תשע"ה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7949-D062-424A-8072-5A23121E0B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092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CB7A-BFD2-4796-956E-40FAD4091678}" type="datetimeFigureOut">
              <a:rPr lang="he-IL" smtClean="0"/>
              <a:t>כ"ו/אלול/תשע"ה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7949-D062-424A-8072-5A23121E0B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850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CB7A-BFD2-4796-956E-40FAD4091678}" type="datetimeFigureOut">
              <a:rPr lang="he-IL" smtClean="0"/>
              <a:t>כ"ו/אלול/תשע"ה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7949-D062-424A-8072-5A23121E0B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636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3CB7A-BFD2-4796-956E-40FAD4091678}" type="datetimeFigureOut">
              <a:rPr lang="he-IL" smtClean="0"/>
              <a:t>כ"ו/אלול/תשע"ה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27949-D062-424A-8072-5A23121E0B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097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0.png"/><Relationship Id="rId11" Type="http://schemas.openxmlformats.org/officeDocument/2006/relationships/image" Target="../media/image260.png"/><Relationship Id="rId5" Type="http://schemas.openxmlformats.org/officeDocument/2006/relationships/image" Target="../media/image160.png"/><Relationship Id="rId10" Type="http://schemas.openxmlformats.org/officeDocument/2006/relationships/image" Target="../media/image25.png"/><Relationship Id="rId4" Type="http://schemas.openxmlformats.org/officeDocument/2006/relationships/image" Target="../media/image151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4" Type="http://schemas.openxmlformats.org/officeDocument/2006/relationships/image" Target="../media/image1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2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420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60.png"/><Relationship Id="rId12" Type="http://schemas.openxmlformats.org/officeDocument/2006/relationships/image" Target="../media/image4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1.png"/><Relationship Id="rId1" Type="http://schemas.openxmlformats.org/officeDocument/2006/relationships/tags" Target="../tags/tag10.xml"/><Relationship Id="rId6" Type="http://schemas.openxmlformats.org/officeDocument/2006/relationships/image" Target="../media/image350.png"/><Relationship Id="rId11" Type="http://schemas.openxmlformats.org/officeDocument/2006/relationships/image" Target="../media/image400.png"/><Relationship Id="rId5" Type="http://schemas.openxmlformats.org/officeDocument/2006/relationships/image" Target="../media/image34.png"/><Relationship Id="rId15" Type="http://schemas.openxmlformats.org/officeDocument/2006/relationships/image" Target="../media/image440.png"/><Relationship Id="rId10" Type="http://schemas.openxmlformats.org/officeDocument/2006/relationships/image" Target="../media/image390.png"/><Relationship Id="rId4" Type="http://schemas.openxmlformats.org/officeDocument/2006/relationships/image" Target="../media/image330.png"/><Relationship Id="rId9" Type="http://schemas.openxmlformats.org/officeDocument/2006/relationships/image" Target="../media/image380.png"/><Relationship Id="rId14" Type="http://schemas.openxmlformats.org/officeDocument/2006/relationships/image" Target="../media/image4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png"/><Relationship Id="rId1" Type="http://schemas.openxmlformats.org/officeDocument/2006/relationships/tags" Target="../tags/tag1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0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0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Efficient Vertex-Label </a:t>
            </a:r>
            <a:br>
              <a:rPr lang="en-US" dirty="0" smtClean="0"/>
            </a:br>
            <a:r>
              <a:rPr lang="en-US" dirty="0" smtClean="0"/>
              <a:t>Distance Oracles For </a:t>
            </a:r>
            <a:br>
              <a:rPr lang="en-US" dirty="0" smtClean="0"/>
            </a:br>
            <a:r>
              <a:rPr lang="en-US" dirty="0" smtClean="0"/>
              <a:t>Planar Graphs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Shay </a:t>
            </a:r>
            <a:r>
              <a:rPr lang="en-US" dirty="0" err="1" smtClean="0"/>
              <a:t>Mozes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Eyal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Skop</a:t>
            </a:r>
            <a:endParaRPr lang="he-IL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IDC </a:t>
            </a:r>
            <a:r>
              <a:rPr lang="en-US" dirty="0" err="1" smtClean="0">
                <a:solidFill>
                  <a:srgbClr val="FF0000"/>
                </a:solidFill>
              </a:rPr>
              <a:t>Herzliya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WAOA 2015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5001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97">
        <p:fade/>
      </p:transition>
    </mc:Choice>
    <mc:Fallback xmlns="">
      <p:transition spd="med" advTm="23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קבוצה 50"/>
          <p:cNvGrpSpPr/>
          <p:nvPr/>
        </p:nvGrpSpPr>
        <p:grpSpPr>
          <a:xfrm>
            <a:off x="1225922" y="2636912"/>
            <a:ext cx="4498206" cy="2664296"/>
            <a:chOff x="2306042" y="2636912"/>
            <a:chExt cx="4498206" cy="2664296"/>
          </a:xfrm>
        </p:grpSpPr>
        <p:cxnSp>
          <p:nvCxnSpPr>
            <p:cNvPr id="45" name="מחבר ישר 44"/>
            <p:cNvCxnSpPr/>
            <p:nvPr/>
          </p:nvCxnSpPr>
          <p:spPr>
            <a:xfrm flipH="1">
              <a:off x="2306042" y="2995824"/>
              <a:ext cx="1764196" cy="57719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5" name="קבוצה 14"/>
            <p:cNvGrpSpPr/>
            <p:nvPr/>
          </p:nvGrpSpPr>
          <p:grpSpPr>
            <a:xfrm>
              <a:off x="3059832" y="2636912"/>
              <a:ext cx="3744416" cy="2664296"/>
              <a:chOff x="3059832" y="2636912"/>
              <a:chExt cx="3744416" cy="2664296"/>
            </a:xfrm>
          </p:grpSpPr>
          <p:cxnSp>
            <p:nvCxnSpPr>
              <p:cNvPr id="7" name="מחבר ישר 6"/>
              <p:cNvCxnSpPr/>
              <p:nvPr/>
            </p:nvCxnSpPr>
            <p:spPr>
              <a:xfrm flipH="1">
                <a:off x="3059832" y="2636912"/>
                <a:ext cx="1152128" cy="266429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מחבר ישר 8"/>
              <p:cNvCxnSpPr/>
              <p:nvPr/>
            </p:nvCxnSpPr>
            <p:spPr>
              <a:xfrm>
                <a:off x="4211960" y="2636912"/>
                <a:ext cx="2592288" cy="15841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מחבר ישר 10"/>
              <p:cNvCxnSpPr/>
              <p:nvPr/>
            </p:nvCxnSpPr>
            <p:spPr>
              <a:xfrm>
                <a:off x="3635896" y="3969060"/>
                <a:ext cx="792088" cy="82809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מחבר ישר 12"/>
              <p:cNvCxnSpPr/>
              <p:nvPr/>
            </p:nvCxnSpPr>
            <p:spPr>
              <a:xfrm flipH="1">
                <a:off x="5328084" y="3354736"/>
                <a:ext cx="72008" cy="10801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מחבר ישר 46"/>
            <p:cNvCxnSpPr/>
            <p:nvPr/>
          </p:nvCxnSpPr>
          <p:spPr>
            <a:xfrm>
              <a:off x="4075001" y="4434856"/>
              <a:ext cx="776895" cy="9102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מחבר ישר 48"/>
            <p:cNvCxnSpPr/>
            <p:nvPr/>
          </p:nvCxnSpPr>
          <p:spPr>
            <a:xfrm>
              <a:off x="6054725" y="3778568"/>
              <a:ext cx="173459" cy="5040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Recursive Graph Decomposition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683568" y="1772816"/>
            <a:ext cx="5328592" cy="4536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5104882"/>
                <a:ext cx="864096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𝑮</m:t>
                      </m:r>
                    </m:oMath>
                  </m:oMathPara>
                </a14:m>
                <a:endParaRPr lang="he-IL" sz="48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104882"/>
                <a:ext cx="864096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קבוצה 30"/>
          <p:cNvGrpSpPr/>
          <p:nvPr/>
        </p:nvGrpSpPr>
        <p:grpSpPr>
          <a:xfrm>
            <a:off x="1979712" y="2636912"/>
            <a:ext cx="3744416" cy="2684910"/>
            <a:chOff x="3059832" y="2636912"/>
            <a:chExt cx="3744416" cy="2684910"/>
          </a:xfrm>
        </p:grpSpPr>
        <p:cxnSp>
          <p:nvCxnSpPr>
            <p:cNvPr id="22" name="מחבר ישר 21"/>
            <p:cNvCxnSpPr/>
            <p:nvPr/>
          </p:nvCxnSpPr>
          <p:spPr>
            <a:xfrm flipV="1">
              <a:off x="3059832" y="2636912"/>
              <a:ext cx="1152128" cy="2664296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מחבר ישר 23"/>
            <p:cNvCxnSpPr/>
            <p:nvPr/>
          </p:nvCxnSpPr>
          <p:spPr>
            <a:xfrm flipH="1" flipV="1">
              <a:off x="4211960" y="2636912"/>
              <a:ext cx="2592288" cy="1584176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צורה חופשית 29"/>
            <p:cNvSpPr/>
            <p:nvPr/>
          </p:nvSpPr>
          <p:spPr>
            <a:xfrm>
              <a:off x="3086100" y="4229100"/>
              <a:ext cx="3708400" cy="1092722"/>
            </a:xfrm>
            <a:custGeom>
              <a:avLst/>
              <a:gdLst>
                <a:gd name="connsiteX0" fmla="*/ 3708400 w 3708400"/>
                <a:gd name="connsiteY0" fmla="*/ 0 h 1092722"/>
                <a:gd name="connsiteX1" fmla="*/ 2070100 w 3708400"/>
                <a:gd name="connsiteY1" fmla="*/ 965200 h 1092722"/>
                <a:gd name="connsiteX2" fmla="*/ 0 w 3708400"/>
                <a:gd name="connsiteY2" fmla="*/ 1054100 h 109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8400" h="1092722">
                  <a:moveTo>
                    <a:pt x="3708400" y="0"/>
                  </a:moveTo>
                  <a:cubicBezTo>
                    <a:pt x="3198283" y="394758"/>
                    <a:pt x="2688167" y="789517"/>
                    <a:pt x="2070100" y="965200"/>
                  </a:cubicBezTo>
                  <a:cubicBezTo>
                    <a:pt x="1452033" y="1140883"/>
                    <a:pt x="726016" y="1097491"/>
                    <a:pt x="0" y="1054100"/>
                  </a:cubicBezTo>
                </a:path>
              </a:pathLst>
            </a:custGeom>
            <a:noFill/>
            <a:ln w="28575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55776" y="2259484"/>
                <a:ext cx="72008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259484"/>
                <a:ext cx="72008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67720" y="4754329"/>
                <a:ext cx="100811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he-IL" sz="24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720" y="4754329"/>
                <a:ext cx="1008112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51820" y="5661248"/>
                <a:ext cx="90836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he-IL" sz="24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820" y="5661248"/>
                <a:ext cx="90836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קבוצה 40"/>
          <p:cNvGrpSpPr/>
          <p:nvPr/>
        </p:nvGrpSpPr>
        <p:grpSpPr>
          <a:xfrm>
            <a:off x="3131840" y="2636912"/>
            <a:ext cx="2582540" cy="1888971"/>
            <a:chOff x="4211960" y="2636912"/>
            <a:chExt cx="2582540" cy="1888971"/>
          </a:xfrm>
        </p:grpSpPr>
        <p:cxnSp>
          <p:nvCxnSpPr>
            <p:cNvPr id="35" name="מחבר ישר 34"/>
            <p:cNvCxnSpPr/>
            <p:nvPr/>
          </p:nvCxnSpPr>
          <p:spPr>
            <a:xfrm>
              <a:off x="4211960" y="2636912"/>
              <a:ext cx="1188132" cy="71782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/>
            <p:nvPr/>
          </p:nvCxnSpPr>
          <p:spPr>
            <a:xfrm flipH="1">
              <a:off x="5328084" y="3354736"/>
              <a:ext cx="72008" cy="108012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ישר 38"/>
            <p:cNvCxnSpPr/>
            <p:nvPr/>
          </p:nvCxnSpPr>
          <p:spPr>
            <a:xfrm>
              <a:off x="5400092" y="3354736"/>
              <a:ext cx="1394408" cy="86635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צורה חופשית 39"/>
            <p:cNvSpPr/>
            <p:nvPr/>
          </p:nvSpPr>
          <p:spPr>
            <a:xfrm>
              <a:off x="5327650" y="4203700"/>
              <a:ext cx="1454150" cy="322183"/>
            </a:xfrm>
            <a:custGeom>
              <a:avLst/>
              <a:gdLst>
                <a:gd name="connsiteX0" fmla="*/ 1454150 w 1454150"/>
                <a:gd name="connsiteY0" fmla="*/ 0 h 322183"/>
                <a:gd name="connsiteX1" fmla="*/ 755650 w 1454150"/>
                <a:gd name="connsiteY1" fmla="*/ 311150 h 322183"/>
                <a:gd name="connsiteX2" fmla="*/ 0 w 1454150"/>
                <a:gd name="connsiteY2" fmla="*/ 222250 h 32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4150" h="322183">
                  <a:moveTo>
                    <a:pt x="1454150" y="0"/>
                  </a:moveTo>
                  <a:cubicBezTo>
                    <a:pt x="1226079" y="137054"/>
                    <a:pt x="998008" y="274108"/>
                    <a:pt x="755650" y="311150"/>
                  </a:cubicBezTo>
                  <a:cubicBezTo>
                    <a:pt x="513292" y="348192"/>
                    <a:pt x="256646" y="285221"/>
                    <a:pt x="0" y="222250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339766" y="4074404"/>
                <a:ext cx="546621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766" y="4074404"/>
                <a:ext cx="54662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86869" y="3661072"/>
                <a:ext cx="546621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869" y="3661072"/>
                <a:ext cx="546621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אליפסה 51"/>
              <p:cNvSpPr/>
              <p:nvPr/>
            </p:nvSpPr>
            <p:spPr>
              <a:xfrm>
                <a:off x="7906816" y="3005168"/>
                <a:ext cx="504056" cy="50405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𝑮</m:t>
                      </m:r>
                    </m:oMath>
                  </m:oMathPara>
                </a14:m>
                <a:endParaRPr lang="he-IL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2" name="אליפסה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816" y="3005168"/>
                <a:ext cx="504056" cy="504056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אליפסה 52"/>
              <p:cNvSpPr/>
              <p:nvPr/>
            </p:nvSpPr>
            <p:spPr>
              <a:xfrm>
                <a:off x="8313161" y="3679249"/>
                <a:ext cx="504056" cy="504056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he-IL" b="1" dirty="0"/>
              </a:p>
            </p:txBody>
          </p:sp>
        </mc:Choice>
        <mc:Fallback xmlns="">
          <p:sp>
            <p:nvSpPr>
              <p:cNvPr id="53" name="אליפסה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161" y="3679249"/>
                <a:ext cx="504056" cy="504056"/>
              </a:xfrm>
              <a:prstGeom prst="ellipse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אליפסה 53"/>
              <p:cNvSpPr/>
              <p:nvPr/>
            </p:nvSpPr>
            <p:spPr>
              <a:xfrm>
                <a:off x="7546776" y="3679249"/>
                <a:ext cx="504056" cy="504056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he-IL" b="1" dirty="0"/>
              </a:p>
            </p:txBody>
          </p:sp>
        </mc:Choice>
        <mc:Fallback xmlns="">
          <p:sp>
            <p:nvSpPr>
              <p:cNvPr id="54" name="אליפסה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776" y="3679249"/>
                <a:ext cx="504056" cy="504056"/>
              </a:xfrm>
              <a:prstGeom prst="ellipse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מחבר ישר 55"/>
          <p:cNvCxnSpPr>
            <a:stCxn id="52" idx="3"/>
            <a:endCxn id="54" idx="0"/>
          </p:cNvCxnSpPr>
          <p:nvPr/>
        </p:nvCxnSpPr>
        <p:spPr>
          <a:xfrm flipH="1">
            <a:off x="7798804" y="3435407"/>
            <a:ext cx="181829" cy="243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/>
          <p:cNvCxnSpPr>
            <a:stCxn id="52" idx="5"/>
            <a:endCxn id="53" idx="0"/>
          </p:cNvCxnSpPr>
          <p:nvPr/>
        </p:nvCxnSpPr>
        <p:spPr>
          <a:xfrm>
            <a:off x="8337055" y="3435407"/>
            <a:ext cx="228134" cy="243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אליפסה 58"/>
              <p:cNvSpPr/>
              <p:nvPr/>
            </p:nvSpPr>
            <p:spPr>
              <a:xfrm>
                <a:off x="7915395" y="4441197"/>
                <a:ext cx="504056" cy="50405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𝟎𝟏</m:t>
                          </m:r>
                        </m:sub>
                      </m:sSub>
                    </m:oMath>
                  </m:oMathPara>
                </a14:m>
                <a:endParaRPr lang="he-IL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אליפסה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395" y="4441197"/>
                <a:ext cx="504056" cy="504056"/>
              </a:xfrm>
              <a:prstGeom prst="ellipse">
                <a:avLst/>
              </a:prstGeom>
              <a:blipFill rotWithShape="1">
                <a:blip r:embed="rId13"/>
                <a:stretch>
                  <a:fillRect l="-57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אליפסה 59"/>
              <p:cNvSpPr/>
              <p:nvPr/>
            </p:nvSpPr>
            <p:spPr>
              <a:xfrm>
                <a:off x="7123147" y="4441197"/>
                <a:ext cx="504056" cy="50405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𝟎𝟎</m:t>
                          </m:r>
                        </m:sub>
                      </m:sSub>
                    </m:oMath>
                  </m:oMathPara>
                </a14:m>
                <a:endParaRPr lang="he-IL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אליפסה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147" y="4441197"/>
                <a:ext cx="504056" cy="504056"/>
              </a:xfrm>
              <a:prstGeom prst="ellipse">
                <a:avLst/>
              </a:prstGeom>
              <a:blipFill rotWithShape="1">
                <a:blip r:embed="rId14"/>
                <a:stretch>
                  <a:fillRect l="-57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מחבר ישר 60"/>
          <p:cNvCxnSpPr>
            <a:stCxn id="54" idx="3"/>
            <a:endCxn id="60" idx="0"/>
          </p:cNvCxnSpPr>
          <p:nvPr/>
        </p:nvCxnSpPr>
        <p:spPr>
          <a:xfrm flipH="1">
            <a:off x="7375175" y="4109488"/>
            <a:ext cx="245418" cy="331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ישר 61"/>
          <p:cNvCxnSpPr>
            <a:stCxn id="54" idx="5"/>
            <a:endCxn id="59" idx="0"/>
          </p:cNvCxnSpPr>
          <p:nvPr/>
        </p:nvCxnSpPr>
        <p:spPr>
          <a:xfrm>
            <a:off x="7977015" y="4109488"/>
            <a:ext cx="190408" cy="331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732240" y="2852936"/>
            <a:ext cx="1174576" cy="165325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18134772">
                <a:off x="6632482" y="3365638"/>
                <a:ext cx="11161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134772">
                <a:off x="6632482" y="3365638"/>
                <a:ext cx="1116124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941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5784">
        <p:fade/>
      </p:transition>
    </mc:Choice>
    <mc:Fallback xmlns="">
      <p:transition spd="med" advTm="1357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42" grpId="0"/>
      <p:bldP spid="43" grpId="0"/>
      <p:bldP spid="53" grpId="0" animBg="1"/>
      <p:bldP spid="54" grpId="0" animBg="1"/>
      <p:bldP spid="59" grpId="0" animBg="1"/>
      <p:bldP spid="60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 Results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(vertex-vertex) oracles for planar graphs: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results. Most (including ours) build on: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Thorup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Compact oracles for reachability and approximate distances in planar digraphs. [STOC 2001, J. ACM 2004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sz="2000" b="0" i="1" u="none" strike="noStrike" cap="none" baseline="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7150" marR="0" lvl="0" indent="-6350" algn="l" rtl="0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Vertex–Label oracles: 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mbria"/>
            </a:endParaRPr>
          </a:p>
          <a:p>
            <a:pPr marL="57150" marR="0" lvl="0" indent="-6350" algn="l" rtl="0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Introduced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by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Hermlin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, Levy,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Weimann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Yuster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  ‘11</a:t>
            </a:r>
          </a:p>
          <a:p>
            <a:pPr marL="0" lvl="0" indent="0" algn="l" rtl="0">
              <a:spcBef>
                <a:spcPts val="480"/>
              </a:spcBef>
              <a:buClr>
                <a:schemeClr val="dk1"/>
              </a:buClr>
              <a:buSzPct val="100000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For planar graphs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:</a:t>
            </a:r>
            <a:endParaRPr lang="en-US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Li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, Ma,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Ning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[TAMC ’13]</a:t>
            </a:r>
          </a:p>
          <a:p>
            <a:pPr lvl="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Łącki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Oćwieja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Pilipczuk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Sankowski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Zych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[STOC ’15]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mbria"/>
            </a:endParaRPr>
          </a:p>
          <a:p>
            <a:pPr lvl="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Abraham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Chechik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Krauthgamer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Wieder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mbria"/>
              </a:rPr>
              <a:t>[APPROX ’15]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mbria"/>
            </a:endParaRPr>
          </a:p>
          <a:p>
            <a: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138444"/>
      </p:ext>
    </p:extLst>
  </p:cSld>
  <p:clrMapOvr>
    <a:masterClrMapping/>
  </p:clrMapOvr>
  <p:transition spd="med" advTm="48754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 algn="l" rtl="0">
              <a:buNone/>
            </a:pPr>
            <a:r>
              <a:rPr lang="en-US" sz="2400" dirty="0"/>
              <a:t>Approximate Vertex label distance oracles for planar graphs</a:t>
            </a:r>
          </a:p>
          <a:p>
            <a:pPr marL="457200" lvl="1" indent="0" algn="l" rtl="0">
              <a:buNone/>
            </a:pPr>
            <a:endParaRPr lang="en-US" sz="2000" dirty="0"/>
          </a:p>
          <a:p>
            <a:pPr marL="0" indent="0" algn="l" rtl="0">
              <a:buNone/>
            </a:pPr>
            <a:endParaRPr lang="en-US" sz="2400" dirty="0" smtClean="0"/>
          </a:p>
          <a:p>
            <a:pPr marL="0" indent="0" algn="l" rtl="0">
              <a:buNone/>
            </a:pPr>
            <a:endParaRPr lang="en-US" sz="2400" dirty="0"/>
          </a:p>
          <a:p>
            <a:pPr marL="0" indent="0" algn="l" rtl="0">
              <a:buNone/>
            </a:pPr>
            <a:endParaRPr lang="en-US" sz="2400" dirty="0" smtClean="0"/>
          </a:p>
          <a:p>
            <a:pPr marL="0" indent="0" algn="l" rtl="0">
              <a:buNone/>
            </a:pPr>
            <a:endParaRPr lang="en-US" sz="2400" dirty="0"/>
          </a:p>
          <a:p>
            <a:pPr marL="0" indent="0" algn="l" rtl="0">
              <a:buNone/>
            </a:pPr>
            <a:endParaRPr lang="en-US" sz="2400" dirty="0" smtClean="0"/>
          </a:p>
          <a:p>
            <a:pPr marL="0" indent="0" algn="l" rtl="0">
              <a:buNone/>
            </a:pPr>
            <a:endParaRPr lang="en-US" sz="2400" dirty="0"/>
          </a:p>
          <a:p>
            <a:pPr marL="0" indent="0" algn="l" rtl="0">
              <a:buNone/>
            </a:pPr>
            <a:r>
              <a:rPr lang="en-US" sz="2400" dirty="0" smtClean="0"/>
              <a:t>Similar result for directed planar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7393816"/>
                  </p:ext>
                </p:extLst>
              </p:nvPr>
            </p:nvGraphicFramePr>
            <p:xfrm>
              <a:off x="1691680" y="256490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Measure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HERE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[LMN`13]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Stretch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dirty="0" smtClean="0"/>
                            <a:t>-stretch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dirty="0"/>
                            <a:t>-</a:t>
                          </a:r>
                          <a:r>
                            <a:rPr lang="en-US" sz="1800" dirty="0" smtClean="0"/>
                            <a:t>stretch 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Construction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Space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Query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1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7393816"/>
                  </p:ext>
                </p:extLst>
              </p:nvPr>
            </p:nvGraphicFramePr>
            <p:xfrm>
              <a:off x="1691680" y="256490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Measure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HERE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[LMN`13]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Stretch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08197" r="-99701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601" t="-10819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Construction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211667" r="-99701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601" t="-211667" b="-228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Space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306557" r="-997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601" t="-306557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Query time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406557" r="-997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601" t="-4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6782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441">
        <p:fade/>
      </p:transition>
    </mc:Choice>
    <mc:Fallback xmlns="">
      <p:transition spd="med" advTm="464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196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Why is it difficult to convert an oracle?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771" y="2708920"/>
            <a:ext cx="572850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6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671">
        <p:fade/>
      </p:transition>
    </mc:Choice>
    <mc:Fallback xmlns="">
      <p:transition spd="med" advTm="336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Vertex-Label Approach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dirty="0" smtClean="0"/>
              <a:t>What we would have liked to do:</a:t>
            </a:r>
            <a:endParaRPr lang="he-IL" sz="2800" dirty="0"/>
          </a:p>
        </p:txBody>
      </p:sp>
      <p:grpSp>
        <p:nvGrpSpPr>
          <p:cNvPr id="34" name="קבוצה 33"/>
          <p:cNvGrpSpPr/>
          <p:nvPr/>
        </p:nvGrpSpPr>
        <p:grpSpPr>
          <a:xfrm>
            <a:off x="2195736" y="3068960"/>
            <a:ext cx="2664296" cy="2088232"/>
            <a:chOff x="2195736" y="3068960"/>
            <a:chExt cx="2664296" cy="2088232"/>
          </a:xfrm>
        </p:grpSpPr>
        <p:sp>
          <p:nvSpPr>
            <p:cNvPr id="4" name="אליפסה 3"/>
            <p:cNvSpPr/>
            <p:nvPr/>
          </p:nvSpPr>
          <p:spPr>
            <a:xfrm>
              <a:off x="2195736" y="3645024"/>
              <a:ext cx="288032" cy="2880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" name="אליפסה 4"/>
            <p:cNvSpPr/>
            <p:nvPr/>
          </p:nvSpPr>
          <p:spPr>
            <a:xfrm>
              <a:off x="4572000" y="3356992"/>
              <a:ext cx="288032" cy="2880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אליפסה 5"/>
            <p:cNvSpPr/>
            <p:nvPr/>
          </p:nvSpPr>
          <p:spPr>
            <a:xfrm>
              <a:off x="3563888" y="4869160"/>
              <a:ext cx="288032" cy="2880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אליפסה 6"/>
            <p:cNvSpPr/>
            <p:nvPr/>
          </p:nvSpPr>
          <p:spPr>
            <a:xfrm>
              <a:off x="3131840" y="3068960"/>
              <a:ext cx="288032" cy="2880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אליפסה 9"/>
            <p:cNvSpPr/>
            <p:nvPr/>
          </p:nvSpPr>
          <p:spPr>
            <a:xfrm>
              <a:off x="3563888" y="3645024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אליפסה 10"/>
            <p:cNvSpPr/>
            <p:nvPr/>
          </p:nvSpPr>
          <p:spPr>
            <a:xfrm>
              <a:off x="3995936" y="4046639"/>
              <a:ext cx="288032" cy="28803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3" name="מחבר ישר 12"/>
            <p:cNvCxnSpPr>
              <a:stCxn id="9" idx="1"/>
              <a:endCxn id="11" idx="5"/>
            </p:cNvCxnSpPr>
            <p:nvPr/>
          </p:nvCxnSpPr>
          <p:spPr>
            <a:xfrm flipH="1" flipV="1">
              <a:off x="4241787" y="4292490"/>
              <a:ext cx="192628" cy="186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ישר 14"/>
            <p:cNvCxnSpPr>
              <a:stCxn id="5" idx="3"/>
              <a:endCxn id="11" idx="7"/>
            </p:cNvCxnSpPr>
            <p:nvPr/>
          </p:nvCxnSpPr>
          <p:spPr>
            <a:xfrm flipH="1">
              <a:off x="4241787" y="3602843"/>
              <a:ext cx="372394" cy="4859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מחבר ישר 16"/>
            <p:cNvCxnSpPr>
              <a:stCxn id="11" idx="3"/>
              <a:endCxn id="6" idx="7"/>
            </p:cNvCxnSpPr>
            <p:nvPr/>
          </p:nvCxnSpPr>
          <p:spPr>
            <a:xfrm flipH="1">
              <a:off x="3809739" y="4292490"/>
              <a:ext cx="228378" cy="61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ישר 18"/>
            <p:cNvCxnSpPr>
              <a:stCxn id="5" idx="2"/>
              <a:endCxn id="10" idx="7"/>
            </p:cNvCxnSpPr>
            <p:nvPr/>
          </p:nvCxnSpPr>
          <p:spPr>
            <a:xfrm flipH="1">
              <a:off x="3809739" y="3501008"/>
              <a:ext cx="762261" cy="1861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ישר 20"/>
            <p:cNvCxnSpPr>
              <a:stCxn id="8" idx="7"/>
              <a:endCxn id="10" idx="3"/>
            </p:cNvCxnSpPr>
            <p:nvPr/>
          </p:nvCxnSpPr>
          <p:spPr>
            <a:xfrm flipV="1">
              <a:off x="2945643" y="3890875"/>
              <a:ext cx="660426" cy="5884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מחבר ישר 22"/>
            <p:cNvCxnSpPr>
              <a:stCxn id="7" idx="6"/>
              <a:endCxn id="5" idx="2"/>
            </p:cNvCxnSpPr>
            <p:nvPr/>
          </p:nvCxnSpPr>
          <p:spPr>
            <a:xfrm>
              <a:off x="3419872" y="3212976"/>
              <a:ext cx="1152128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מחבר ישר 24"/>
            <p:cNvCxnSpPr>
              <a:stCxn id="6" idx="1"/>
              <a:endCxn id="8" idx="5"/>
            </p:cNvCxnSpPr>
            <p:nvPr/>
          </p:nvCxnSpPr>
          <p:spPr>
            <a:xfrm flipH="1" flipV="1">
              <a:off x="2945643" y="4682963"/>
              <a:ext cx="660426" cy="2283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מחבר ישר 26"/>
            <p:cNvCxnSpPr>
              <a:stCxn id="7" idx="2"/>
              <a:endCxn id="4" idx="7"/>
            </p:cNvCxnSpPr>
            <p:nvPr/>
          </p:nvCxnSpPr>
          <p:spPr>
            <a:xfrm flipH="1">
              <a:off x="2441587" y="3212976"/>
              <a:ext cx="690253" cy="4742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מחבר ישר 28"/>
            <p:cNvCxnSpPr>
              <a:stCxn id="8" idx="1"/>
              <a:endCxn id="4" idx="4"/>
            </p:cNvCxnSpPr>
            <p:nvPr/>
          </p:nvCxnSpPr>
          <p:spPr>
            <a:xfrm flipH="1" flipV="1">
              <a:off x="2339752" y="3933056"/>
              <a:ext cx="402221" cy="5462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מחבר ישר 30"/>
            <p:cNvCxnSpPr>
              <a:stCxn id="10" idx="1"/>
              <a:endCxn id="7" idx="4"/>
            </p:cNvCxnSpPr>
            <p:nvPr/>
          </p:nvCxnSpPr>
          <p:spPr>
            <a:xfrm flipH="1" flipV="1">
              <a:off x="3275856" y="3356992"/>
              <a:ext cx="330213" cy="3302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מחבר ישר 32"/>
            <p:cNvCxnSpPr>
              <a:stCxn id="9" idx="3"/>
              <a:endCxn id="6" idx="6"/>
            </p:cNvCxnSpPr>
            <p:nvPr/>
          </p:nvCxnSpPr>
          <p:spPr>
            <a:xfrm flipH="1">
              <a:off x="3851920" y="4682963"/>
              <a:ext cx="582495" cy="3302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אליפסה 7"/>
            <p:cNvSpPr/>
            <p:nvPr/>
          </p:nvSpPr>
          <p:spPr>
            <a:xfrm>
              <a:off x="2699792" y="4437112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אליפסה 8"/>
            <p:cNvSpPr/>
            <p:nvPr/>
          </p:nvSpPr>
          <p:spPr>
            <a:xfrm>
              <a:off x="4392234" y="4437112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972550" y="5998712"/>
            <a:ext cx="28393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/>
              <a:t>Why shouldn’t we ?</a:t>
            </a:r>
            <a:endParaRPr lang="he-IL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418947" y="4072296"/>
            <a:ext cx="27413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b="1" dirty="0" smtClean="0"/>
              <a:t>Teleportation</a:t>
            </a:r>
            <a:endParaRPr lang="he-IL" sz="3600" b="1" dirty="0" smtClean="0"/>
          </a:p>
        </p:txBody>
      </p:sp>
      <p:sp>
        <p:nvSpPr>
          <p:cNvPr id="53" name="TextBox 52"/>
          <p:cNvSpPr txBox="1"/>
          <p:nvPr/>
        </p:nvSpPr>
        <p:spPr>
          <a:xfrm>
            <a:off x="6418947" y="3465874"/>
            <a:ext cx="27413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b="1" dirty="0" smtClean="0"/>
              <a:t>Planarity </a:t>
            </a:r>
            <a:endParaRPr lang="he-IL" sz="3600" b="1" dirty="0"/>
          </a:p>
        </p:txBody>
      </p:sp>
      <p:sp>
        <p:nvSpPr>
          <p:cNvPr id="12" name="Freeform 11"/>
          <p:cNvSpPr/>
          <p:nvPr/>
        </p:nvSpPr>
        <p:spPr>
          <a:xfrm>
            <a:off x="2322286" y="3367314"/>
            <a:ext cx="3585028" cy="2380343"/>
          </a:xfrm>
          <a:custGeom>
            <a:avLst/>
            <a:gdLst>
              <a:gd name="connsiteX0" fmla="*/ 0 w 3585028"/>
              <a:gd name="connsiteY0" fmla="*/ 566057 h 2380343"/>
              <a:gd name="connsiteX1" fmla="*/ 537028 w 3585028"/>
              <a:gd name="connsiteY1" fmla="*/ 1248229 h 2380343"/>
              <a:gd name="connsiteX2" fmla="*/ 537028 w 3585028"/>
              <a:gd name="connsiteY2" fmla="*/ 1364343 h 2380343"/>
              <a:gd name="connsiteX3" fmla="*/ 624114 w 3585028"/>
              <a:gd name="connsiteY3" fmla="*/ 1596572 h 2380343"/>
              <a:gd name="connsiteX4" fmla="*/ 870857 w 3585028"/>
              <a:gd name="connsiteY4" fmla="*/ 2002972 h 2380343"/>
              <a:gd name="connsiteX5" fmla="*/ 1146628 w 3585028"/>
              <a:gd name="connsiteY5" fmla="*/ 2264229 h 2380343"/>
              <a:gd name="connsiteX6" fmla="*/ 1567543 w 3585028"/>
              <a:gd name="connsiteY6" fmla="*/ 2365829 h 2380343"/>
              <a:gd name="connsiteX7" fmla="*/ 2191657 w 3585028"/>
              <a:gd name="connsiteY7" fmla="*/ 2380343 h 2380343"/>
              <a:gd name="connsiteX8" fmla="*/ 2815771 w 3585028"/>
              <a:gd name="connsiteY8" fmla="*/ 2177143 h 2380343"/>
              <a:gd name="connsiteX9" fmla="*/ 3178628 w 3585028"/>
              <a:gd name="connsiteY9" fmla="*/ 1828800 h 2380343"/>
              <a:gd name="connsiteX10" fmla="*/ 3439885 w 3585028"/>
              <a:gd name="connsiteY10" fmla="*/ 1422400 h 2380343"/>
              <a:gd name="connsiteX11" fmla="*/ 3265714 w 3585028"/>
              <a:gd name="connsiteY11" fmla="*/ 1349829 h 2380343"/>
              <a:gd name="connsiteX12" fmla="*/ 2191657 w 3585028"/>
              <a:gd name="connsiteY12" fmla="*/ 1233715 h 2380343"/>
              <a:gd name="connsiteX13" fmla="*/ 1857828 w 3585028"/>
              <a:gd name="connsiteY13" fmla="*/ 856343 h 2380343"/>
              <a:gd name="connsiteX14" fmla="*/ 2061028 w 3585028"/>
              <a:gd name="connsiteY14" fmla="*/ 769257 h 2380343"/>
              <a:gd name="connsiteX15" fmla="*/ 2917371 w 3585028"/>
              <a:gd name="connsiteY15" fmla="*/ 609600 h 2380343"/>
              <a:gd name="connsiteX16" fmla="*/ 3439885 w 3585028"/>
              <a:gd name="connsiteY16" fmla="*/ 304800 h 2380343"/>
              <a:gd name="connsiteX17" fmla="*/ 3585028 w 3585028"/>
              <a:gd name="connsiteY17" fmla="*/ 0 h 2380343"/>
              <a:gd name="connsiteX18" fmla="*/ 3585028 w 3585028"/>
              <a:gd name="connsiteY18" fmla="*/ 0 h 238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85028" h="2380343">
                <a:moveTo>
                  <a:pt x="0" y="566057"/>
                </a:moveTo>
                <a:lnTo>
                  <a:pt x="537028" y="1248229"/>
                </a:lnTo>
                <a:lnTo>
                  <a:pt x="537028" y="1364343"/>
                </a:lnTo>
                <a:lnTo>
                  <a:pt x="624114" y="1596572"/>
                </a:lnTo>
                <a:lnTo>
                  <a:pt x="870857" y="2002972"/>
                </a:lnTo>
                <a:lnTo>
                  <a:pt x="1146628" y="2264229"/>
                </a:lnTo>
                <a:lnTo>
                  <a:pt x="1567543" y="2365829"/>
                </a:lnTo>
                <a:lnTo>
                  <a:pt x="2191657" y="2380343"/>
                </a:lnTo>
                <a:lnTo>
                  <a:pt x="2815771" y="2177143"/>
                </a:lnTo>
                <a:lnTo>
                  <a:pt x="3178628" y="1828800"/>
                </a:lnTo>
                <a:lnTo>
                  <a:pt x="3439885" y="1422400"/>
                </a:lnTo>
                <a:lnTo>
                  <a:pt x="3265714" y="1349829"/>
                </a:lnTo>
                <a:lnTo>
                  <a:pt x="2191657" y="1233715"/>
                </a:lnTo>
                <a:lnTo>
                  <a:pt x="1857828" y="856343"/>
                </a:lnTo>
                <a:lnTo>
                  <a:pt x="2061028" y="769257"/>
                </a:lnTo>
                <a:lnTo>
                  <a:pt x="2917371" y="609600"/>
                </a:lnTo>
                <a:lnTo>
                  <a:pt x="3439885" y="304800"/>
                </a:lnTo>
                <a:lnTo>
                  <a:pt x="3585028" y="0"/>
                </a:lnTo>
                <a:lnTo>
                  <a:pt x="3585028" y="0"/>
                </a:lnTo>
              </a:path>
            </a:pathLst>
          </a:custGeom>
          <a:ln w="57150">
            <a:prstDash val="dash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331640" y="2634323"/>
            <a:ext cx="3332571" cy="2619371"/>
            <a:chOff x="1331640" y="2634323"/>
            <a:chExt cx="3332571" cy="2619371"/>
          </a:xfrm>
        </p:grpSpPr>
        <p:sp>
          <p:nvSpPr>
            <p:cNvPr id="42" name="אליפסה 41"/>
            <p:cNvSpPr/>
            <p:nvPr/>
          </p:nvSpPr>
          <p:spPr>
            <a:xfrm>
              <a:off x="1331640" y="3068960"/>
              <a:ext cx="360040" cy="36004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604211" y="2634323"/>
              <a:ext cx="3060000" cy="766603"/>
              <a:chOff x="1604211" y="2634323"/>
              <a:chExt cx="3060000" cy="766603"/>
            </a:xfrm>
          </p:grpSpPr>
          <p:sp>
            <p:nvSpPr>
              <p:cNvPr id="45" name="צורה חופשית 44"/>
              <p:cNvSpPr/>
              <p:nvPr/>
            </p:nvSpPr>
            <p:spPr>
              <a:xfrm>
                <a:off x="1604211" y="2690656"/>
                <a:ext cx="3060000" cy="710270"/>
              </a:xfrm>
              <a:custGeom>
                <a:avLst/>
                <a:gdLst>
                  <a:gd name="connsiteX0" fmla="*/ 3048000 w 3048000"/>
                  <a:gd name="connsiteY0" fmla="*/ 710270 h 710270"/>
                  <a:gd name="connsiteX1" fmla="*/ 2213810 w 3048000"/>
                  <a:gd name="connsiteY1" fmla="*/ 68586 h 710270"/>
                  <a:gd name="connsiteX2" fmla="*/ 818147 w 3048000"/>
                  <a:gd name="connsiteY2" fmla="*/ 52544 h 710270"/>
                  <a:gd name="connsiteX3" fmla="*/ 0 w 3048000"/>
                  <a:gd name="connsiteY3" fmla="*/ 373386 h 71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0" h="710270">
                    <a:moveTo>
                      <a:pt x="3048000" y="710270"/>
                    </a:moveTo>
                    <a:cubicBezTo>
                      <a:pt x="2816726" y="444238"/>
                      <a:pt x="2585452" y="178207"/>
                      <a:pt x="2213810" y="68586"/>
                    </a:cubicBezTo>
                    <a:cubicBezTo>
                      <a:pt x="1842168" y="-41035"/>
                      <a:pt x="1187115" y="1744"/>
                      <a:pt x="818147" y="52544"/>
                    </a:cubicBezTo>
                    <a:cubicBezTo>
                      <a:pt x="449179" y="103344"/>
                      <a:pt x="224589" y="238365"/>
                      <a:pt x="0" y="373386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t"/>
              <a:lstStyle/>
              <a:p>
                <a:pPr algn="ctr"/>
                <a:endParaRPr lang="he-I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609039" y="2634323"/>
                <a:ext cx="665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700463" y="2948763"/>
              <a:ext cx="1443790" cy="369332"/>
              <a:chOff x="1700463" y="2948763"/>
              <a:chExt cx="1443790" cy="369332"/>
            </a:xfrm>
          </p:grpSpPr>
          <p:sp>
            <p:nvSpPr>
              <p:cNvPr id="46" name="צורה חופשית 45"/>
              <p:cNvSpPr/>
              <p:nvPr/>
            </p:nvSpPr>
            <p:spPr>
              <a:xfrm>
                <a:off x="1700463" y="3031879"/>
                <a:ext cx="1443790" cy="144458"/>
              </a:xfrm>
              <a:custGeom>
                <a:avLst/>
                <a:gdLst>
                  <a:gd name="connsiteX0" fmla="*/ 1443790 w 1443790"/>
                  <a:gd name="connsiteY0" fmla="*/ 128416 h 144458"/>
                  <a:gd name="connsiteX1" fmla="*/ 818148 w 1443790"/>
                  <a:gd name="connsiteY1" fmla="*/ 79 h 144458"/>
                  <a:gd name="connsiteX2" fmla="*/ 0 w 1443790"/>
                  <a:gd name="connsiteY2" fmla="*/ 144458 h 144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3790" h="144458">
                    <a:moveTo>
                      <a:pt x="1443790" y="128416"/>
                    </a:moveTo>
                    <a:cubicBezTo>
                      <a:pt x="1251285" y="62910"/>
                      <a:pt x="1058780" y="-2595"/>
                      <a:pt x="818148" y="79"/>
                    </a:cubicBezTo>
                    <a:cubicBezTo>
                      <a:pt x="577516" y="2753"/>
                      <a:pt x="288758" y="73605"/>
                      <a:pt x="0" y="144458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t"/>
              <a:lstStyle/>
              <a:p>
                <a:pPr algn="ctr"/>
                <a:endParaRPr lang="he-I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89644" y="2948763"/>
                <a:ext cx="665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435861" y="3368842"/>
              <a:ext cx="761907" cy="503029"/>
              <a:chOff x="1435861" y="3368842"/>
              <a:chExt cx="761907" cy="503029"/>
            </a:xfrm>
          </p:grpSpPr>
          <p:sp>
            <p:nvSpPr>
              <p:cNvPr id="47" name="צורה חופשית 46"/>
              <p:cNvSpPr/>
              <p:nvPr/>
            </p:nvSpPr>
            <p:spPr>
              <a:xfrm>
                <a:off x="1668379" y="3368842"/>
                <a:ext cx="529389" cy="368969"/>
              </a:xfrm>
              <a:custGeom>
                <a:avLst/>
                <a:gdLst>
                  <a:gd name="connsiteX0" fmla="*/ 529389 w 529389"/>
                  <a:gd name="connsiteY0" fmla="*/ 368969 h 368969"/>
                  <a:gd name="connsiteX1" fmla="*/ 0 w 529389"/>
                  <a:gd name="connsiteY1" fmla="*/ 0 h 368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9389" h="368969">
                    <a:moveTo>
                      <a:pt x="529389" y="368969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>
                  <a:ln>
                    <a:solidFill>
                      <a:schemeClr val="accent1"/>
                    </a:solidFill>
                  </a:ln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435861" y="3502539"/>
                <a:ext cx="665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435861" y="3465095"/>
              <a:ext cx="2157571" cy="1788599"/>
              <a:chOff x="1435861" y="3465095"/>
              <a:chExt cx="2157571" cy="1788599"/>
            </a:xfrm>
          </p:grpSpPr>
          <p:sp>
            <p:nvSpPr>
              <p:cNvPr id="48" name="צורה חופשית 47"/>
              <p:cNvSpPr/>
              <p:nvPr/>
            </p:nvSpPr>
            <p:spPr>
              <a:xfrm>
                <a:off x="1507958" y="3465095"/>
                <a:ext cx="2085474" cy="1788599"/>
              </a:xfrm>
              <a:custGeom>
                <a:avLst/>
                <a:gdLst>
                  <a:gd name="connsiteX0" fmla="*/ 2085474 w 2085474"/>
                  <a:gd name="connsiteY0" fmla="*/ 1620252 h 1788599"/>
                  <a:gd name="connsiteX1" fmla="*/ 930442 w 2085474"/>
                  <a:gd name="connsiteY1" fmla="*/ 1636294 h 1788599"/>
                  <a:gd name="connsiteX2" fmla="*/ 0 w 2085474"/>
                  <a:gd name="connsiteY2" fmla="*/ 0 h 1788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85474" h="1788599">
                    <a:moveTo>
                      <a:pt x="2085474" y="1620252"/>
                    </a:moveTo>
                    <a:cubicBezTo>
                      <a:pt x="1681747" y="1763294"/>
                      <a:pt x="1278021" y="1906336"/>
                      <a:pt x="930442" y="1636294"/>
                    </a:cubicBezTo>
                    <a:cubicBezTo>
                      <a:pt x="582863" y="1366252"/>
                      <a:pt x="291431" y="683126"/>
                      <a:pt x="0" y="0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435861" y="4442856"/>
                <a:ext cx="665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2838865" y="3819857"/>
            <a:ext cx="3112672" cy="2103642"/>
            <a:chOff x="2838865" y="3819857"/>
            <a:chExt cx="3112672" cy="2103642"/>
          </a:xfrm>
        </p:grpSpPr>
        <p:sp>
          <p:nvSpPr>
            <p:cNvPr id="37" name="אליפסה 36"/>
            <p:cNvSpPr/>
            <p:nvPr/>
          </p:nvSpPr>
          <p:spPr>
            <a:xfrm>
              <a:off x="5580112" y="4539916"/>
              <a:ext cx="371425" cy="371425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558933" y="4627522"/>
              <a:ext cx="1023720" cy="369332"/>
              <a:chOff x="4558933" y="4627522"/>
              <a:chExt cx="1023720" cy="369332"/>
            </a:xfrm>
          </p:grpSpPr>
          <p:sp>
            <p:nvSpPr>
              <p:cNvPr id="38" name="צורה חופשית 37"/>
              <p:cNvSpPr/>
              <p:nvPr/>
            </p:nvSpPr>
            <p:spPr>
              <a:xfrm>
                <a:off x="4684295" y="4636168"/>
                <a:ext cx="898358" cy="80211"/>
              </a:xfrm>
              <a:custGeom>
                <a:avLst/>
                <a:gdLst>
                  <a:gd name="connsiteX0" fmla="*/ 0 w 898358"/>
                  <a:gd name="connsiteY0" fmla="*/ 0 h 80211"/>
                  <a:gd name="connsiteX1" fmla="*/ 898358 w 898358"/>
                  <a:gd name="connsiteY1" fmla="*/ 80211 h 80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98358" h="80211">
                    <a:moveTo>
                      <a:pt x="0" y="0"/>
                    </a:moveTo>
                    <a:lnTo>
                      <a:pt x="898358" y="80211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558933" y="4627522"/>
                <a:ext cx="665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838865" y="4716379"/>
              <a:ext cx="2856082" cy="1207120"/>
              <a:chOff x="2838865" y="4716379"/>
              <a:chExt cx="2856082" cy="1207120"/>
            </a:xfrm>
          </p:grpSpPr>
          <p:sp>
            <p:nvSpPr>
              <p:cNvPr id="39" name="צורה חופשית 38"/>
              <p:cNvSpPr/>
              <p:nvPr/>
            </p:nvSpPr>
            <p:spPr>
              <a:xfrm>
                <a:off x="2839453" y="4716379"/>
                <a:ext cx="2855494" cy="1045817"/>
              </a:xfrm>
              <a:custGeom>
                <a:avLst/>
                <a:gdLst>
                  <a:gd name="connsiteX0" fmla="*/ 0 w 2855494"/>
                  <a:gd name="connsiteY0" fmla="*/ 0 h 1045817"/>
                  <a:gd name="connsiteX1" fmla="*/ 625642 w 2855494"/>
                  <a:gd name="connsiteY1" fmla="*/ 898358 h 1045817"/>
                  <a:gd name="connsiteX2" fmla="*/ 1925052 w 2855494"/>
                  <a:gd name="connsiteY2" fmla="*/ 978568 h 1045817"/>
                  <a:gd name="connsiteX3" fmla="*/ 2855494 w 2855494"/>
                  <a:gd name="connsiteY3" fmla="*/ 224589 h 1045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5494" h="1045817">
                    <a:moveTo>
                      <a:pt x="0" y="0"/>
                    </a:moveTo>
                    <a:cubicBezTo>
                      <a:pt x="152400" y="367631"/>
                      <a:pt x="304800" y="735263"/>
                      <a:pt x="625642" y="898358"/>
                    </a:cubicBezTo>
                    <a:cubicBezTo>
                      <a:pt x="946484" y="1061453"/>
                      <a:pt x="1553410" y="1090863"/>
                      <a:pt x="1925052" y="978568"/>
                    </a:cubicBezTo>
                    <a:cubicBezTo>
                      <a:pt x="2296694" y="866273"/>
                      <a:pt x="2576094" y="545431"/>
                      <a:pt x="2855494" y="22458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838865" y="5554167"/>
                <a:ext cx="665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818021" y="3819857"/>
              <a:ext cx="1892968" cy="720059"/>
              <a:chOff x="3818021" y="3819857"/>
              <a:chExt cx="1892968" cy="720059"/>
            </a:xfrm>
          </p:grpSpPr>
          <p:sp>
            <p:nvSpPr>
              <p:cNvPr id="36" name="צורה חופשית 35"/>
              <p:cNvSpPr/>
              <p:nvPr/>
            </p:nvSpPr>
            <p:spPr>
              <a:xfrm>
                <a:off x="3818021" y="3819857"/>
                <a:ext cx="1892968" cy="720059"/>
              </a:xfrm>
              <a:custGeom>
                <a:avLst/>
                <a:gdLst>
                  <a:gd name="connsiteX0" fmla="*/ 0 w 1892968"/>
                  <a:gd name="connsiteY0" fmla="*/ 30248 h 720059"/>
                  <a:gd name="connsiteX1" fmla="*/ 1090863 w 1892968"/>
                  <a:gd name="connsiteY1" fmla="*/ 78375 h 720059"/>
                  <a:gd name="connsiteX2" fmla="*/ 1892968 w 1892968"/>
                  <a:gd name="connsiteY2" fmla="*/ 704017 h 720059"/>
                  <a:gd name="connsiteX3" fmla="*/ 1892968 w 1892968"/>
                  <a:gd name="connsiteY3" fmla="*/ 704017 h 720059"/>
                  <a:gd name="connsiteX4" fmla="*/ 1876926 w 1892968"/>
                  <a:gd name="connsiteY4" fmla="*/ 720059 h 72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2968" h="720059">
                    <a:moveTo>
                      <a:pt x="0" y="30248"/>
                    </a:moveTo>
                    <a:cubicBezTo>
                      <a:pt x="387684" y="-1836"/>
                      <a:pt x="775368" y="-33920"/>
                      <a:pt x="1090863" y="78375"/>
                    </a:cubicBezTo>
                    <a:cubicBezTo>
                      <a:pt x="1406358" y="190670"/>
                      <a:pt x="1892968" y="704017"/>
                      <a:pt x="1892968" y="704017"/>
                    </a:cubicBezTo>
                    <a:lnTo>
                      <a:pt x="1892968" y="704017"/>
                    </a:lnTo>
                    <a:lnTo>
                      <a:pt x="1876926" y="720059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008173" y="4012833"/>
                <a:ext cx="665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283242" y="3176337"/>
            <a:ext cx="1800926" cy="994610"/>
            <a:chOff x="4283242" y="3176337"/>
            <a:chExt cx="1800926" cy="994610"/>
          </a:xfrm>
        </p:grpSpPr>
        <p:sp>
          <p:nvSpPr>
            <p:cNvPr id="49" name="אליפסה 48"/>
            <p:cNvSpPr/>
            <p:nvPr/>
          </p:nvSpPr>
          <p:spPr>
            <a:xfrm>
              <a:off x="5694947" y="3176337"/>
              <a:ext cx="389221" cy="389221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283242" y="3561347"/>
              <a:ext cx="1540042" cy="609600"/>
              <a:chOff x="4283242" y="3561347"/>
              <a:chExt cx="1540042" cy="609600"/>
            </a:xfrm>
          </p:grpSpPr>
          <p:sp>
            <p:nvSpPr>
              <p:cNvPr id="50" name="צורה חופשית 49"/>
              <p:cNvSpPr/>
              <p:nvPr/>
            </p:nvSpPr>
            <p:spPr>
              <a:xfrm>
                <a:off x="4283242" y="3561347"/>
                <a:ext cx="1540042" cy="609600"/>
              </a:xfrm>
              <a:custGeom>
                <a:avLst/>
                <a:gdLst>
                  <a:gd name="connsiteX0" fmla="*/ 0 w 1540042"/>
                  <a:gd name="connsiteY0" fmla="*/ 609600 h 609600"/>
                  <a:gd name="connsiteX1" fmla="*/ 1010653 w 1540042"/>
                  <a:gd name="connsiteY1" fmla="*/ 368969 h 609600"/>
                  <a:gd name="connsiteX2" fmla="*/ 1540042 w 1540042"/>
                  <a:gd name="connsiteY2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0042" h="609600">
                    <a:moveTo>
                      <a:pt x="0" y="609600"/>
                    </a:moveTo>
                    <a:cubicBezTo>
                      <a:pt x="376989" y="540084"/>
                      <a:pt x="753979" y="470569"/>
                      <a:pt x="1010653" y="368969"/>
                    </a:cubicBezTo>
                    <a:cubicBezTo>
                      <a:pt x="1267327" y="267369"/>
                      <a:pt x="1403684" y="133684"/>
                      <a:pt x="1540042" y="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693122" y="3613332"/>
                <a:ext cx="665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9821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279">
        <p:fade/>
      </p:transition>
    </mc:Choice>
    <mc:Fallback xmlns="">
      <p:transition spd="med" advTm="742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Vertex-Label Approach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dirty="0" smtClean="0"/>
              <a:t>What we’d really like to do:</a:t>
            </a:r>
            <a:endParaRPr lang="he-IL" sz="2800" dirty="0"/>
          </a:p>
        </p:txBody>
      </p:sp>
      <p:grpSp>
        <p:nvGrpSpPr>
          <p:cNvPr id="34" name="קבוצה 33"/>
          <p:cNvGrpSpPr/>
          <p:nvPr/>
        </p:nvGrpSpPr>
        <p:grpSpPr>
          <a:xfrm>
            <a:off x="2195736" y="3068960"/>
            <a:ext cx="2664296" cy="2088232"/>
            <a:chOff x="2195736" y="3068960"/>
            <a:chExt cx="2664296" cy="2088232"/>
          </a:xfrm>
        </p:grpSpPr>
        <p:sp>
          <p:nvSpPr>
            <p:cNvPr id="4" name="אליפסה 3"/>
            <p:cNvSpPr/>
            <p:nvPr/>
          </p:nvSpPr>
          <p:spPr>
            <a:xfrm>
              <a:off x="2195736" y="3645024"/>
              <a:ext cx="288032" cy="2880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" name="אליפסה 4"/>
            <p:cNvSpPr/>
            <p:nvPr/>
          </p:nvSpPr>
          <p:spPr>
            <a:xfrm>
              <a:off x="4572000" y="3356992"/>
              <a:ext cx="288032" cy="2880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אליפסה 5"/>
            <p:cNvSpPr/>
            <p:nvPr/>
          </p:nvSpPr>
          <p:spPr>
            <a:xfrm>
              <a:off x="3563888" y="4869160"/>
              <a:ext cx="288032" cy="2880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אליפסה 6"/>
            <p:cNvSpPr/>
            <p:nvPr/>
          </p:nvSpPr>
          <p:spPr>
            <a:xfrm>
              <a:off x="3131840" y="3068960"/>
              <a:ext cx="288032" cy="2880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אליפסה 7"/>
            <p:cNvSpPr/>
            <p:nvPr/>
          </p:nvSpPr>
          <p:spPr>
            <a:xfrm>
              <a:off x="2699792" y="4437112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אליפסה 8"/>
            <p:cNvSpPr/>
            <p:nvPr/>
          </p:nvSpPr>
          <p:spPr>
            <a:xfrm>
              <a:off x="4392234" y="4437112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אליפסה 9"/>
            <p:cNvSpPr/>
            <p:nvPr/>
          </p:nvSpPr>
          <p:spPr>
            <a:xfrm>
              <a:off x="3563888" y="3645024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אליפסה 10"/>
            <p:cNvSpPr/>
            <p:nvPr/>
          </p:nvSpPr>
          <p:spPr>
            <a:xfrm>
              <a:off x="3995936" y="4046639"/>
              <a:ext cx="288032" cy="28803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3" name="מחבר ישר 12"/>
            <p:cNvCxnSpPr>
              <a:stCxn id="9" idx="1"/>
              <a:endCxn id="11" idx="5"/>
            </p:cNvCxnSpPr>
            <p:nvPr/>
          </p:nvCxnSpPr>
          <p:spPr>
            <a:xfrm flipH="1" flipV="1">
              <a:off x="4241787" y="4292490"/>
              <a:ext cx="192628" cy="186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ישר 14"/>
            <p:cNvCxnSpPr>
              <a:stCxn id="5" idx="3"/>
              <a:endCxn id="11" idx="7"/>
            </p:cNvCxnSpPr>
            <p:nvPr/>
          </p:nvCxnSpPr>
          <p:spPr>
            <a:xfrm flipH="1">
              <a:off x="4241787" y="3602843"/>
              <a:ext cx="372394" cy="4859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מחבר ישר 16"/>
            <p:cNvCxnSpPr>
              <a:stCxn id="11" idx="3"/>
              <a:endCxn id="6" idx="7"/>
            </p:cNvCxnSpPr>
            <p:nvPr/>
          </p:nvCxnSpPr>
          <p:spPr>
            <a:xfrm flipH="1">
              <a:off x="3809739" y="4292490"/>
              <a:ext cx="228378" cy="61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ישר 18"/>
            <p:cNvCxnSpPr>
              <a:stCxn id="5" idx="2"/>
              <a:endCxn id="10" idx="7"/>
            </p:cNvCxnSpPr>
            <p:nvPr/>
          </p:nvCxnSpPr>
          <p:spPr>
            <a:xfrm flipH="1">
              <a:off x="3809739" y="3501008"/>
              <a:ext cx="762261" cy="1861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ישר 20"/>
            <p:cNvCxnSpPr>
              <a:stCxn id="8" idx="7"/>
              <a:endCxn id="10" idx="3"/>
            </p:cNvCxnSpPr>
            <p:nvPr/>
          </p:nvCxnSpPr>
          <p:spPr>
            <a:xfrm flipV="1">
              <a:off x="2945643" y="3890875"/>
              <a:ext cx="660426" cy="5884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מחבר ישר 22"/>
            <p:cNvCxnSpPr>
              <a:stCxn id="7" idx="6"/>
              <a:endCxn id="5" idx="2"/>
            </p:cNvCxnSpPr>
            <p:nvPr/>
          </p:nvCxnSpPr>
          <p:spPr>
            <a:xfrm>
              <a:off x="3419872" y="3212976"/>
              <a:ext cx="1152128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מחבר ישר 24"/>
            <p:cNvCxnSpPr>
              <a:stCxn id="6" idx="1"/>
              <a:endCxn id="8" idx="5"/>
            </p:cNvCxnSpPr>
            <p:nvPr/>
          </p:nvCxnSpPr>
          <p:spPr>
            <a:xfrm flipH="1" flipV="1">
              <a:off x="2945643" y="4682963"/>
              <a:ext cx="660426" cy="2283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מחבר ישר 26"/>
            <p:cNvCxnSpPr>
              <a:stCxn id="7" idx="2"/>
              <a:endCxn id="4" idx="7"/>
            </p:cNvCxnSpPr>
            <p:nvPr/>
          </p:nvCxnSpPr>
          <p:spPr>
            <a:xfrm flipH="1">
              <a:off x="2441587" y="3212976"/>
              <a:ext cx="690253" cy="4742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מחבר ישר 28"/>
            <p:cNvCxnSpPr>
              <a:stCxn id="8" idx="1"/>
              <a:endCxn id="4" idx="4"/>
            </p:cNvCxnSpPr>
            <p:nvPr/>
          </p:nvCxnSpPr>
          <p:spPr>
            <a:xfrm flipH="1" flipV="1">
              <a:off x="2339752" y="3933056"/>
              <a:ext cx="402221" cy="5462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מחבר ישר 30"/>
            <p:cNvCxnSpPr>
              <a:stCxn id="10" idx="1"/>
              <a:endCxn id="7" idx="4"/>
            </p:cNvCxnSpPr>
            <p:nvPr/>
          </p:nvCxnSpPr>
          <p:spPr>
            <a:xfrm flipH="1" flipV="1">
              <a:off x="3275856" y="3356992"/>
              <a:ext cx="330213" cy="3302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מחבר ישר 32"/>
            <p:cNvCxnSpPr>
              <a:stCxn id="9" idx="3"/>
              <a:endCxn id="6" idx="6"/>
            </p:cNvCxnSpPr>
            <p:nvPr/>
          </p:nvCxnSpPr>
          <p:spPr>
            <a:xfrm flipH="1">
              <a:off x="3851920" y="4682963"/>
              <a:ext cx="582495" cy="3302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צורה חופשית 35"/>
          <p:cNvSpPr/>
          <p:nvPr/>
        </p:nvSpPr>
        <p:spPr>
          <a:xfrm>
            <a:off x="3818021" y="3819857"/>
            <a:ext cx="1892968" cy="720059"/>
          </a:xfrm>
          <a:custGeom>
            <a:avLst/>
            <a:gdLst>
              <a:gd name="connsiteX0" fmla="*/ 0 w 1892968"/>
              <a:gd name="connsiteY0" fmla="*/ 30248 h 720059"/>
              <a:gd name="connsiteX1" fmla="*/ 1090863 w 1892968"/>
              <a:gd name="connsiteY1" fmla="*/ 78375 h 720059"/>
              <a:gd name="connsiteX2" fmla="*/ 1892968 w 1892968"/>
              <a:gd name="connsiteY2" fmla="*/ 704017 h 720059"/>
              <a:gd name="connsiteX3" fmla="*/ 1892968 w 1892968"/>
              <a:gd name="connsiteY3" fmla="*/ 704017 h 720059"/>
              <a:gd name="connsiteX4" fmla="*/ 1876926 w 1892968"/>
              <a:gd name="connsiteY4" fmla="*/ 720059 h 72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968" h="720059">
                <a:moveTo>
                  <a:pt x="0" y="30248"/>
                </a:moveTo>
                <a:cubicBezTo>
                  <a:pt x="387684" y="-1836"/>
                  <a:pt x="775368" y="-33920"/>
                  <a:pt x="1090863" y="78375"/>
                </a:cubicBezTo>
                <a:cubicBezTo>
                  <a:pt x="1406358" y="190670"/>
                  <a:pt x="1892968" y="704017"/>
                  <a:pt x="1892968" y="704017"/>
                </a:cubicBezTo>
                <a:lnTo>
                  <a:pt x="1892968" y="704017"/>
                </a:lnTo>
                <a:lnTo>
                  <a:pt x="1876926" y="720059"/>
                </a:lnTo>
              </a:path>
            </a:pathLst>
          </a:cu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אליפסה 36"/>
          <p:cNvSpPr/>
          <p:nvPr/>
        </p:nvSpPr>
        <p:spPr>
          <a:xfrm>
            <a:off x="5580112" y="4539916"/>
            <a:ext cx="371425" cy="37142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צורה חופשית 37"/>
          <p:cNvSpPr/>
          <p:nvPr/>
        </p:nvSpPr>
        <p:spPr>
          <a:xfrm>
            <a:off x="4684295" y="4636168"/>
            <a:ext cx="898358" cy="80211"/>
          </a:xfrm>
          <a:custGeom>
            <a:avLst/>
            <a:gdLst>
              <a:gd name="connsiteX0" fmla="*/ 0 w 898358"/>
              <a:gd name="connsiteY0" fmla="*/ 0 h 80211"/>
              <a:gd name="connsiteX1" fmla="*/ 898358 w 898358"/>
              <a:gd name="connsiteY1" fmla="*/ 80211 h 8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8358" h="80211">
                <a:moveTo>
                  <a:pt x="0" y="0"/>
                </a:moveTo>
                <a:lnTo>
                  <a:pt x="898358" y="80211"/>
                </a:lnTo>
              </a:path>
            </a:pathLst>
          </a:cu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צורה חופשית 38"/>
          <p:cNvSpPr/>
          <p:nvPr/>
        </p:nvSpPr>
        <p:spPr>
          <a:xfrm>
            <a:off x="2839453" y="4716379"/>
            <a:ext cx="2855494" cy="1045817"/>
          </a:xfrm>
          <a:custGeom>
            <a:avLst/>
            <a:gdLst>
              <a:gd name="connsiteX0" fmla="*/ 0 w 2855494"/>
              <a:gd name="connsiteY0" fmla="*/ 0 h 1045817"/>
              <a:gd name="connsiteX1" fmla="*/ 625642 w 2855494"/>
              <a:gd name="connsiteY1" fmla="*/ 898358 h 1045817"/>
              <a:gd name="connsiteX2" fmla="*/ 1925052 w 2855494"/>
              <a:gd name="connsiteY2" fmla="*/ 978568 h 1045817"/>
              <a:gd name="connsiteX3" fmla="*/ 2855494 w 2855494"/>
              <a:gd name="connsiteY3" fmla="*/ 224589 h 104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5494" h="1045817">
                <a:moveTo>
                  <a:pt x="0" y="0"/>
                </a:moveTo>
                <a:cubicBezTo>
                  <a:pt x="152400" y="367631"/>
                  <a:pt x="304800" y="735263"/>
                  <a:pt x="625642" y="898358"/>
                </a:cubicBezTo>
                <a:cubicBezTo>
                  <a:pt x="946484" y="1061453"/>
                  <a:pt x="1553410" y="1090863"/>
                  <a:pt x="1925052" y="978568"/>
                </a:cubicBezTo>
                <a:cubicBezTo>
                  <a:pt x="2296694" y="866273"/>
                  <a:pt x="2576094" y="545431"/>
                  <a:pt x="2855494" y="224589"/>
                </a:cubicBezTo>
              </a:path>
            </a:pathLst>
          </a:cu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אליפסה 41"/>
          <p:cNvSpPr/>
          <p:nvPr/>
        </p:nvSpPr>
        <p:spPr>
          <a:xfrm>
            <a:off x="1331640" y="3068960"/>
            <a:ext cx="360040" cy="36004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צורה חופשית 44"/>
          <p:cNvSpPr/>
          <p:nvPr/>
        </p:nvSpPr>
        <p:spPr>
          <a:xfrm>
            <a:off x="1604211" y="2690656"/>
            <a:ext cx="3048000" cy="710270"/>
          </a:xfrm>
          <a:custGeom>
            <a:avLst/>
            <a:gdLst>
              <a:gd name="connsiteX0" fmla="*/ 3048000 w 3048000"/>
              <a:gd name="connsiteY0" fmla="*/ 710270 h 710270"/>
              <a:gd name="connsiteX1" fmla="*/ 2213810 w 3048000"/>
              <a:gd name="connsiteY1" fmla="*/ 68586 h 710270"/>
              <a:gd name="connsiteX2" fmla="*/ 818147 w 3048000"/>
              <a:gd name="connsiteY2" fmla="*/ 52544 h 710270"/>
              <a:gd name="connsiteX3" fmla="*/ 0 w 3048000"/>
              <a:gd name="connsiteY3" fmla="*/ 373386 h 71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710270">
                <a:moveTo>
                  <a:pt x="3048000" y="710270"/>
                </a:moveTo>
                <a:cubicBezTo>
                  <a:pt x="2816726" y="444238"/>
                  <a:pt x="2585452" y="178207"/>
                  <a:pt x="2213810" y="68586"/>
                </a:cubicBezTo>
                <a:cubicBezTo>
                  <a:pt x="1842168" y="-41035"/>
                  <a:pt x="1187115" y="1744"/>
                  <a:pt x="818147" y="52544"/>
                </a:cubicBezTo>
                <a:cubicBezTo>
                  <a:pt x="449179" y="103344"/>
                  <a:pt x="224589" y="238365"/>
                  <a:pt x="0" y="373386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צורה חופשית 45"/>
          <p:cNvSpPr/>
          <p:nvPr/>
        </p:nvSpPr>
        <p:spPr>
          <a:xfrm>
            <a:off x="1700463" y="3031879"/>
            <a:ext cx="1443790" cy="144458"/>
          </a:xfrm>
          <a:custGeom>
            <a:avLst/>
            <a:gdLst>
              <a:gd name="connsiteX0" fmla="*/ 1443790 w 1443790"/>
              <a:gd name="connsiteY0" fmla="*/ 128416 h 144458"/>
              <a:gd name="connsiteX1" fmla="*/ 818148 w 1443790"/>
              <a:gd name="connsiteY1" fmla="*/ 79 h 144458"/>
              <a:gd name="connsiteX2" fmla="*/ 0 w 1443790"/>
              <a:gd name="connsiteY2" fmla="*/ 144458 h 14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3790" h="144458">
                <a:moveTo>
                  <a:pt x="1443790" y="128416"/>
                </a:moveTo>
                <a:cubicBezTo>
                  <a:pt x="1251285" y="62910"/>
                  <a:pt x="1058780" y="-2595"/>
                  <a:pt x="818148" y="79"/>
                </a:cubicBezTo>
                <a:cubicBezTo>
                  <a:pt x="577516" y="2753"/>
                  <a:pt x="288758" y="73605"/>
                  <a:pt x="0" y="144458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צורה חופשית 46"/>
          <p:cNvSpPr/>
          <p:nvPr/>
        </p:nvSpPr>
        <p:spPr>
          <a:xfrm>
            <a:off x="1668379" y="3368842"/>
            <a:ext cx="529389" cy="368969"/>
          </a:xfrm>
          <a:custGeom>
            <a:avLst/>
            <a:gdLst>
              <a:gd name="connsiteX0" fmla="*/ 529389 w 529389"/>
              <a:gd name="connsiteY0" fmla="*/ 368969 h 368969"/>
              <a:gd name="connsiteX1" fmla="*/ 0 w 529389"/>
              <a:gd name="connsiteY1" fmla="*/ 0 h 36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389" h="368969">
                <a:moveTo>
                  <a:pt x="529389" y="368969"/>
                </a:moveTo>
                <a:lnTo>
                  <a:pt x="0" y="0"/>
                </a:ln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צורה חופשית 47"/>
          <p:cNvSpPr/>
          <p:nvPr/>
        </p:nvSpPr>
        <p:spPr>
          <a:xfrm>
            <a:off x="1507958" y="3465095"/>
            <a:ext cx="2085474" cy="1788599"/>
          </a:xfrm>
          <a:custGeom>
            <a:avLst/>
            <a:gdLst>
              <a:gd name="connsiteX0" fmla="*/ 2085474 w 2085474"/>
              <a:gd name="connsiteY0" fmla="*/ 1620252 h 1788599"/>
              <a:gd name="connsiteX1" fmla="*/ 930442 w 2085474"/>
              <a:gd name="connsiteY1" fmla="*/ 1636294 h 1788599"/>
              <a:gd name="connsiteX2" fmla="*/ 0 w 2085474"/>
              <a:gd name="connsiteY2" fmla="*/ 0 h 178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5474" h="1788599">
                <a:moveTo>
                  <a:pt x="2085474" y="1620252"/>
                </a:moveTo>
                <a:cubicBezTo>
                  <a:pt x="1681747" y="1763294"/>
                  <a:pt x="1278021" y="1906336"/>
                  <a:pt x="930442" y="1636294"/>
                </a:cubicBezTo>
                <a:cubicBezTo>
                  <a:pt x="582863" y="1366252"/>
                  <a:pt x="291431" y="683126"/>
                  <a:pt x="0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אליפסה 48"/>
          <p:cNvSpPr/>
          <p:nvPr/>
        </p:nvSpPr>
        <p:spPr>
          <a:xfrm>
            <a:off x="5694947" y="3176337"/>
            <a:ext cx="389221" cy="38922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צורה חופשית 49"/>
          <p:cNvSpPr/>
          <p:nvPr/>
        </p:nvSpPr>
        <p:spPr>
          <a:xfrm>
            <a:off x="4283242" y="3561347"/>
            <a:ext cx="1540042" cy="609600"/>
          </a:xfrm>
          <a:custGeom>
            <a:avLst/>
            <a:gdLst>
              <a:gd name="connsiteX0" fmla="*/ 0 w 1540042"/>
              <a:gd name="connsiteY0" fmla="*/ 609600 h 609600"/>
              <a:gd name="connsiteX1" fmla="*/ 1010653 w 1540042"/>
              <a:gd name="connsiteY1" fmla="*/ 368969 h 609600"/>
              <a:gd name="connsiteX2" fmla="*/ 1540042 w 1540042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0042" h="609600">
                <a:moveTo>
                  <a:pt x="0" y="609600"/>
                </a:moveTo>
                <a:cubicBezTo>
                  <a:pt x="376989" y="540084"/>
                  <a:pt x="753979" y="470569"/>
                  <a:pt x="1010653" y="368969"/>
                </a:cubicBezTo>
                <a:cubicBezTo>
                  <a:pt x="1267327" y="267369"/>
                  <a:pt x="1403684" y="133684"/>
                  <a:pt x="1540042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TextBox 34"/>
          <p:cNvSpPr txBox="1"/>
          <p:nvPr/>
        </p:nvSpPr>
        <p:spPr>
          <a:xfrm>
            <a:off x="6418947" y="4072296"/>
            <a:ext cx="27413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0"/>
            <a:r>
              <a:rPr lang="en-US" sz="3600" b="1" dirty="0" smtClean="0"/>
              <a:t>Teleportation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18947" y="3465874"/>
            <a:ext cx="27413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b="1" dirty="0" smtClean="0"/>
              <a:t>Planarity </a:t>
            </a:r>
            <a:endParaRPr lang="he-IL" sz="36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72" y="4072296"/>
            <a:ext cx="724838" cy="7248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81" y="3561347"/>
            <a:ext cx="509220" cy="509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528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1802">
        <p:fade/>
      </p:transition>
    </mc:Choice>
    <mc:Fallback xmlns="">
      <p:transition spd="med" advTm="1018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2" grpId="0" animBg="1"/>
      <p:bldP spid="42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Use </a:t>
            </a:r>
            <a:r>
              <a:rPr lang="en-US" dirty="0" err="1" smtClean="0"/>
              <a:t>thorup’s</a:t>
            </a:r>
            <a:r>
              <a:rPr lang="en-US" dirty="0" smtClean="0"/>
              <a:t> oracle</a:t>
            </a:r>
          </a:p>
          <a:p>
            <a:pPr algn="l" rtl="0"/>
            <a:r>
              <a:rPr lang="en-US" dirty="0" smtClean="0"/>
              <a:t>Morally: add all apices simultaneously</a:t>
            </a:r>
          </a:p>
          <a:p>
            <a:pPr algn="l" rtl="0"/>
            <a:r>
              <a:rPr lang="en-US" dirty="0" smtClean="0"/>
              <a:t>Practically: </a:t>
            </a:r>
            <a:r>
              <a:rPr lang="en-US" dirty="0" smtClean="0">
                <a:solidFill>
                  <a:srgbClr val="FF0000"/>
                </a:solidFill>
              </a:rPr>
              <a:t>don’t add apices</a:t>
            </a:r>
            <a:r>
              <a:rPr lang="en-US" dirty="0" smtClean="0"/>
              <a:t> at all, </a:t>
            </a:r>
          </a:p>
          <a:p>
            <a:pPr marL="0" indent="0" algn="l" rtl="0">
              <a:buNone/>
            </a:pPr>
            <a:r>
              <a:rPr lang="en-US" dirty="0" smtClean="0"/>
              <a:t>Show how to </a:t>
            </a:r>
            <a:r>
              <a:rPr lang="en-US" dirty="0" smtClean="0">
                <a:solidFill>
                  <a:srgbClr val="FF0000"/>
                </a:solidFill>
              </a:rPr>
              <a:t>compute the data for each apex</a:t>
            </a:r>
            <a:r>
              <a:rPr lang="en-US" dirty="0" smtClean="0"/>
              <a:t> from the existing vertices of that label.</a:t>
            </a:r>
          </a:p>
        </p:txBody>
      </p:sp>
    </p:spTree>
    <p:extLst>
      <p:ext uri="{BB962C8B-B14F-4D97-AF65-F5344CB8AC3E}">
        <p14:creationId xmlns:p14="http://schemas.microsoft.com/office/powerpoint/2010/main" val="217397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485">
        <p:fade/>
      </p:transition>
    </mc:Choice>
    <mc:Fallback xmlns="">
      <p:transition spd="med" advTm="504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736104"/>
            <a:ext cx="3826768" cy="18288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8000" b="1" dirty="0" smtClean="0"/>
              <a:t>Taste #1</a:t>
            </a:r>
            <a:endParaRPr lang="en-US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16832"/>
            <a:ext cx="37444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847">
        <p:fade/>
      </p:transition>
    </mc:Choice>
    <mc:Fallback xmlns="">
      <p:transition spd="med" advTm="138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 smtClean="0"/>
                  <a:t>Thorup’s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-covers</a:t>
                </a:r>
                <a:endParaRPr lang="he-IL" dirty="0"/>
              </a:p>
            </p:txBody>
          </p:sp>
        </mc:Choice>
        <mc:Fallback xmlns="">
          <p:sp>
            <p:nvSpPr>
              <p:cNvPr id="2" name="כותרת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u="sng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800" u="sng" dirty="0" smtClean="0"/>
                  <a:t>-covers</a:t>
                </a:r>
                <a:r>
                  <a:rPr lang="en-US" sz="2800" dirty="0" smtClean="0"/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800" dirty="0" smtClean="0"/>
                  <a:t> w.r.t. vertex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800" dirty="0" smtClean="0"/>
                  <a:t> if </a:t>
                </a:r>
              </a:p>
              <a:p>
                <a:pPr marL="0" indent="0" algn="l" rtl="0">
                  <a:buNone/>
                </a:pPr>
                <a:endParaRPr lang="en-US" sz="2800" dirty="0" smtClean="0"/>
              </a:p>
              <a:p>
                <a:pPr marL="0" indent="0" algn="l" rtl="0">
                  <a:buNone/>
                </a:pPr>
                <a:r>
                  <a:rPr lang="en-US" sz="2800" dirty="0" smtClean="0"/>
                  <a:t> </a:t>
                </a:r>
                <a:endParaRPr lang="he-IL" sz="28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1481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קשת 3"/>
          <p:cNvSpPr/>
          <p:nvPr/>
        </p:nvSpPr>
        <p:spPr>
          <a:xfrm>
            <a:off x="-396552" y="3901938"/>
            <a:ext cx="4968552" cy="1728192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4079368" y="4773801"/>
            <a:ext cx="72008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rgbClr val="4A7EBB"/>
                </a:solidFill>
              </a:rPr>
              <a:t>Q</a:t>
            </a:r>
            <a:endParaRPr lang="he-IL" sz="4400" b="1" dirty="0">
              <a:solidFill>
                <a:srgbClr val="4A7EB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4949" y="3587864"/>
            <a:ext cx="32403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e-IL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45342" y="3863181"/>
            <a:ext cx="4680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he-IL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4516166"/>
            <a:ext cx="3960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he-IL" sz="2000" b="1" dirty="0"/>
          </a:p>
        </p:txBody>
      </p:sp>
      <p:cxnSp>
        <p:nvCxnSpPr>
          <p:cNvPr id="13" name="מחבר חץ ישר 12"/>
          <p:cNvCxnSpPr>
            <a:stCxn id="8" idx="3"/>
            <a:endCxn id="6" idx="2"/>
          </p:cNvCxnSpPr>
          <p:nvPr/>
        </p:nvCxnSpPr>
        <p:spPr>
          <a:xfrm flipV="1">
            <a:off x="2087724" y="3987974"/>
            <a:ext cx="949243" cy="728247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>
            <a:stCxn id="6" idx="2"/>
          </p:cNvCxnSpPr>
          <p:nvPr/>
        </p:nvCxnSpPr>
        <p:spPr>
          <a:xfrm>
            <a:off x="3036967" y="3987974"/>
            <a:ext cx="976535" cy="217366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>
            <a:stCxn id="8" idx="3"/>
          </p:cNvCxnSpPr>
          <p:nvPr/>
        </p:nvCxnSpPr>
        <p:spPr>
          <a:xfrm flipV="1">
            <a:off x="2087724" y="4296714"/>
            <a:ext cx="1925778" cy="41950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78550" y="2140530"/>
                <a:ext cx="219483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𝜹</m:t>
                      </m:r>
                      <m:r>
                        <m:rPr>
                          <m:nor/>
                        </m:rPr>
                        <a:rPr lang="en-US" sz="2800" b="1" dirty="0"/>
                        <m:t>(</m:t>
                      </m:r>
                      <m:r>
                        <m:rPr>
                          <m:nor/>
                        </m:rPr>
                        <a:rPr lang="en-US" sz="2800" b="1" i="0" dirty="0" smtClean="0"/>
                        <m:t>v</m:t>
                      </m:r>
                      <m:r>
                        <m:rPr>
                          <m:nor/>
                        </m:rPr>
                        <a:rPr lang="en-US" sz="2800" b="1" i="0" dirty="0" smtClean="0"/>
                        <m:t>,</m:t>
                      </m:r>
                      <m:r>
                        <m:rPr>
                          <m:nor/>
                        </m:rPr>
                        <a:rPr lang="en-US" sz="2800" b="1" i="0" dirty="0" smtClean="0"/>
                        <m:t>a</m:t>
                      </m:r>
                      <m:r>
                        <m:rPr>
                          <m:nor/>
                        </m:rPr>
                        <a:rPr lang="en-US" sz="2800" b="1" dirty="0"/>
                        <m:t>)+</m:t>
                      </m:r>
                      <m:r>
                        <a:rPr lang="en-US" sz="2800" b="1" i="1" dirty="0">
                          <a:latin typeface="Cambria Math"/>
                        </a:rPr>
                        <m:t>𝜹</m:t>
                      </m:r>
                      <m:r>
                        <m:rPr>
                          <m:nor/>
                        </m:rPr>
                        <a:rPr lang="en-US" sz="2800" b="1" dirty="0"/>
                        <m:t>(</m:t>
                      </m:r>
                      <m:r>
                        <m:rPr>
                          <m:nor/>
                        </m:rPr>
                        <a:rPr lang="en-US" sz="2800" b="1" i="0" dirty="0" smtClean="0"/>
                        <m:t>a</m:t>
                      </m:r>
                      <m:r>
                        <m:rPr>
                          <m:nor/>
                        </m:rPr>
                        <a:rPr lang="en-US" sz="2800" b="1" dirty="0"/>
                        <m:t>,</m:t>
                      </m:r>
                      <m:r>
                        <m:rPr>
                          <m:nor/>
                        </m:rPr>
                        <a:rPr lang="en-US" sz="2800" b="1" dirty="0"/>
                        <m:t>q</m:t>
                      </m:r>
                      <m:r>
                        <m:rPr>
                          <m:nor/>
                        </m:rPr>
                        <a:rPr lang="en-US" sz="2800" b="1" dirty="0"/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50" y="2140530"/>
                <a:ext cx="2194832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769023" y="2193586"/>
                <a:ext cx="11544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latin typeface="Cambria Math"/>
                        </a:rPr>
                        <m:t>𝜹</m:t>
                      </m:r>
                      <m:r>
                        <m:rPr>
                          <m:nor/>
                        </m:rPr>
                        <a:rPr lang="en-US" sz="2800" b="1" dirty="0"/>
                        <m:t>(</m:t>
                      </m:r>
                      <m:r>
                        <m:rPr>
                          <m:nor/>
                        </m:rPr>
                        <a:rPr lang="en-US" sz="2800" b="1" dirty="0"/>
                        <m:t>q</m:t>
                      </m:r>
                      <m:r>
                        <m:rPr>
                          <m:nor/>
                        </m:rPr>
                        <a:rPr lang="en-US" sz="2800" b="1" dirty="0"/>
                        <m:t>,</m:t>
                      </m:r>
                      <m:r>
                        <m:rPr>
                          <m:nor/>
                        </m:rPr>
                        <a:rPr lang="en-US" sz="2800" b="1" dirty="0"/>
                        <m:t>v</m:t>
                      </m:r>
                      <m:r>
                        <m:rPr>
                          <m:nor/>
                        </m:rPr>
                        <a:rPr lang="en-US" sz="2800" b="1" dirty="0"/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023" y="2193586"/>
                <a:ext cx="1154483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572000" y="2173445"/>
                <a:ext cx="14818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latin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en-US" sz="2800" b="1" dirty="0" smtClean="0"/>
                        <m:t> </m:t>
                      </m:r>
                      <m:r>
                        <m:rPr>
                          <m:nor/>
                        </m:rPr>
                        <a:rPr lang="en-US" sz="2800" b="1" dirty="0"/>
                        <m:t>(</m:t>
                      </m:r>
                      <m:r>
                        <m:rPr>
                          <m:nor/>
                        </m:rPr>
                        <a:rPr lang="en-US" sz="2800" b="1" dirty="0"/>
                        <m:t>1</m:t>
                      </m:r>
                      <m:r>
                        <m:rPr>
                          <m:nor/>
                        </m:rPr>
                        <a:rPr lang="en-US" sz="2800" b="1" dirty="0"/>
                        <m:t>+</m:t>
                      </m:r>
                      <m:r>
                        <a:rPr lang="en-US" sz="2800" b="1" i="1" dirty="0">
                          <a:latin typeface="Cambria Math"/>
                        </a:rPr>
                        <m:t>𝝐</m:t>
                      </m:r>
                      <m:r>
                        <m:rPr>
                          <m:nor/>
                        </m:rPr>
                        <a:rPr lang="en-US" sz="2800" b="1" dirty="0"/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173445"/>
                <a:ext cx="148188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70406" y="2623374"/>
                <a:ext cx="22669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𝜹</m:t>
                      </m:r>
                      <m:r>
                        <m:rPr>
                          <m:nor/>
                        </m:rPr>
                        <a:rPr lang="en-US" sz="2800" b="1" dirty="0"/>
                        <m:t>(</m:t>
                      </m:r>
                      <m:r>
                        <m:rPr>
                          <m:nor/>
                        </m:rPr>
                        <a:rPr lang="en-US" sz="2800" b="1" i="0" dirty="0" smtClean="0"/>
                        <m:t>u</m:t>
                      </m:r>
                      <m:r>
                        <m:rPr>
                          <m:nor/>
                        </m:rPr>
                        <a:rPr lang="en-US" sz="2800" b="1" i="0" dirty="0" smtClean="0"/>
                        <m:t>,</m:t>
                      </m:r>
                      <m:r>
                        <m:rPr>
                          <m:nor/>
                        </m:rPr>
                        <a:rPr lang="en-US" sz="2800" b="1" i="0" dirty="0" smtClean="0"/>
                        <m:t>b</m:t>
                      </m:r>
                      <m:r>
                        <m:rPr>
                          <m:nor/>
                        </m:rPr>
                        <a:rPr lang="en-US" sz="2800" b="1" dirty="0"/>
                        <m:t>)+</m:t>
                      </m:r>
                      <m:r>
                        <a:rPr lang="en-US" sz="2800" b="1" i="1" dirty="0">
                          <a:latin typeface="Cambria Math"/>
                        </a:rPr>
                        <m:t>𝜹</m:t>
                      </m:r>
                      <m:r>
                        <m:rPr>
                          <m:nor/>
                        </m:rPr>
                        <a:rPr lang="en-US" sz="2800" b="1" dirty="0"/>
                        <m:t>(</m:t>
                      </m:r>
                      <m:r>
                        <m:rPr>
                          <m:nor/>
                        </m:rPr>
                        <a:rPr lang="en-US" sz="2800" b="1" i="0" dirty="0" smtClean="0"/>
                        <m:t>b</m:t>
                      </m:r>
                      <m:r>
                        <m:rPr>
                          <m:nor/>
                        </m:rPr>
                        <a:rPr lang="en-US" sz="2800" b="1" i="0" dirty="0" smtClean="0"/>
                        <m:t>,</m:t>
                      </m:r>
                      <m:r>
                        <m:rPr>
                          <m:nor/>
                        </m:rPr>
                        <a:rPr lang="en-US" sz="2800" b="1" i="0" dirty="0" smtClean="0"/>
                        <m:t>q</m:t>
                      </m:r>
                      <m:r>
                        <m:rPr>
                          <m:nor/>
                        </m:rPr>
                        <a:rPr lang="en-US" sz="2800" b="1" dirty="0"/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406" y="2623374"/>
                <a:ext cx="2266967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760879" y="2676430"/>
                <a:ext cx="117692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latin typeface="Cambria Math"/>
                        </a:rPr>
                        <m:t>𝜹</m:t>
                      </m:r>
                      <m:r>
                        <m:rPr>
                          <m:nor/>
                        </m:rPr>
                        <a:rPr lang="en-US" sz="2800" b="1" dirty="0"/>
                        <m:t>(</m:t>
                      </m:r>
                      <m:r>
                        <m:rPr>
                          <m:nor/>
                        </m:rPr>
                        <a:rPr lang="en-US" sz="2800" b="1" dirty="0"/>
                        <m:t>q</m:t>
                      </m:r>
                      <m:r>
                        <m:rPr>
                          <m:nor/>
                        </m:rPr>
                        <a:rPr lang="en-US" sz="2800" b="1" dirty="0"/>
                        <m:t>,</m:t>
                      </m:r>
                      <m:r>
                        <m:rPr>
                          <m:nor/>
                        </m:rPr>
                        <a:rPr lang="en-US" sz="2800" b="1" i="0" dirty="0" smtClean="0"/>
                        <m:t>u</m:t>
                      </m:r>
                      <m:r>
                        <m:rPr>
                          <m:nor/>
                        </m:rPr>
                        <a:rPr lang="en-US" sz="2800" b="1" dirty="0"/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879" y="2676430"/>
                <a:ext cx="1176925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563856" y="2656289"/>
                <a:ext cx="14818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latin typeface="Cambria Math"/>
                        </a:rPr>
                        <m:t>≤</m:t>
                      </m:r>
                      <m:r>
                        <m:rPr>
                          <m:nor/>
                        </m:rPr>
                        <a:rPr lang="en-US" sz="2800" b="1" dirty="0" smtClean="0"/>
                        <m:t> </m:t>
                      </m:r>
                      <m:r>
                        <m:rPr>
                          <m:nor/>
                        </m:rPr>
                        <a:rPr lang="en-US" sz="2800" b="1" dirty="0"/>
                        <m:t>(</m:t>
                      </m:r>
                      <m:r>
                        <m:rPr>
                          <m:nor/>
                        </m:rPr>
                        <a:rPr lang="en-US" sz="2800" b="1" dirty="0"/>
                        <m:t>1</m:t>
                      </m:r>
                      <m:r>
                        <m:rPr>
                          <m:nor/>
                        </m:rPr>
                        <a:rPr lang="en-US" sz="2800" b="1" dirty="0"/>
                        <m:t>+</m:t>
                      </m:r>
                      <m:r>
                        <a:rPr lang="en-US" sz="2800" b="1" i="1" dirty="0">
                          <a:latin typeface="Cambria Math"/>
                        </a:rPr>
                        <m:t>𝝐</m:t>
                      </m:r>
                      <m:r>
                        <m:rPr>
                          <m:nor/>
                        </m:rPr>
                        <a:rPr lang="en-US" sz="2800" b="1" dirty="0"/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856" y="2656289"/>
                <a:ext cx="1481881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604198" y="4469446"/>
            <a:ext cx="31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b="1" dirty="0"/>
          </a:p>
        </p:txBody>
      </p:sp>
      <p:cxnSp>
        <p:nvCxnSpPr>
          <p:cNvPr id="31" name="מחבר חץ ישר 14"/>
          <p:cNvCxnSpPr/>
          <p:nvPr/>
        </p:nvCxnSpPr>
        <p:spPr>
          <a:xfrm>
            <a:off x="4164742" y="4298800"/>
            <a:ext cx="407258" cy="383285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12"/>
          <p:cNvCxnSpPr/>
          <p:nvPr/>
        </p:nvCxnSpPr>
        <p:spPr>
          <a:xfrm flipV="1">
            <a:off x="4585645" y="3987974"/>
            <a:ext cx="922459" cy="636876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16"/>
          <p:cNvCxnSpPr/>
          <p:nvPr/>
        </p:nvCxnSpPr>
        <p:spPr>
          <a:xfrm flipV="1">
            <a:off x="4231677" y="3896602"/>
            <a:ext cx="1276427" cy="35693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503295" y="35500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2000" b="1" dirty="0"/>
          </a:p>
        </p:txBody>
      </p:sp>
      <p:sp>
        <p:nvSpPr>
          <p:cNvPr id="23" name="כותרת 1"/>
          <p:cNvSpPr txBox="1">
            <a:spLocks/>
          </p:cNvSpPr>
          <p:nvPr/>
        </p:nvSpPr>
        <p:spPr>
          <a:xfrm>
            <a:off x="603886" y="5733171"/>
            <a:ext cx="8792649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2800" dirty="0" smtClean="0"/>
              <a:t>Can approximate distance between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dirty="0" smtClean="0"/>
              <a:t> and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smtClean="0"/>
              <a:t> using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/>
              <a:t> and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he-IL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25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7887">
        <p:fade/>
      </p:transition>
    </mc:Choice>
    <mc:Fallback xmlns="">
      <p:transition spd="med" advTm="1478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  <p:bldP spid="24" grpId="0"/>
      <p:bldP spid="25" grpId="0"/>
      <p:bldP spid="26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Thorup’s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/>
                  <a:t>-covers</a:t>
                </a:r>
                <a:endParaRPr lang="he-IL" dirty="0"/>
              </a:p>
            </p:txBody>
          </p:sp>
        </mc:Choice>
        <mc:Fallback xmlns="">
          <p:sp>
            <p:nvSpPr>
              <p:cNvPr id="2" name="כותרת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 err="1" smtClean="0">
                            <a:latin typeface="Cambria Math"/>
                          </a:rPr>
                          <m:t>𝑄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⊂</m:t>
                    </m:r>
                    <m:r>
                      <a:rPr lang="en-US" sz="2800" b="0" i="1" dirty="0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sz="2800" dirty="0" smtClean="0"/>
                  <a:t> is an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𝝐</m:t>
                    </m:r>
                  </m:oMath>
                </a14:m>
                <a:r>
                  <a:rPr lang="en-US" sz="2800" b="1" dirty="0" smtClean="0"/>
                  <a:t>-covering set of Q w.r.t.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marL="0" indent="0" algn="l" rtl="0">
                  <a:buNone/>
                </a:pPr>
                <a:r>
                  <a:rPr lang="en-US" sz="2800" dirty="0" smtClean="0"/>
                  <a:t>if every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800" dirty="0" smtClean="0"/>
                  <a:t> in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800" dirty="0" smtClean="0"/>
                  <a:t> has some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∈</m:t>
                    </m:r>
                    <m:r>
                      <a:rPr lang="en-US" sz="2800" b="0" i="1" dirty="0" smtClean="0">
                        <a:latin typeface="Cambria Math"/>
                      </a:rPr>
                      <m:t>𝐶</m:t>
                    </m:r>
                    <m:r>
                      <a:rPr lang="en-US" sz="2800" b="0" i="1" dirty="0" smtClean="0"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s.t.</a:t>
                </a:r>
                <a:r>
                  <a:rPr lang="en-US" sz="2800" dirty="0" smtClean="0"/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800" dirty="0" smtClean="0"/>
                  <a:t>-covers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800" dirty="0" smtClean="0"/>
                  <a:t>.</a:t>
                </a:r>
                <a:endParaRPr lang="he-IL" sz="28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493947" y="3030961"/>
            <a:ext cx="5620534" cy="2248214"/>
            <a:chOff x="1761733" y="3504381"/>
            <a:chExt cx="5620534" cy="224821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733" y="3504381"/>
              <a:ext cx="5620534" cy="2248214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5505112" y="4718467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911116" y="4662845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748249" y="4694145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873497" y="4664043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448583" y="4676023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95600" y="4662845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664088" y="4718767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369035" y="4694145"/>
              <a:ext cx="144016" cy="14401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כותרת 1"/>
              <p:cNvSpPr txBox="1">
                <a:spLocks/>
              </p:cNvSpPr>
              <p:nvPr/>
            </p:nvSpPr>
            <p:spPr>
              <a:xfrm>
                <a:off x="462126" y="5561005"/>
                <a:ext cx="8456451" cy="1143000"/>
              </a:xfrm>
              <a:prstGeom prst="rect">
                <a:avLst/>
              </a:prstGeom>
            </p:spPr>
            <p:txBody>
              <a:bodyPr vert="horz" lIns="91440" tIns="45720" rIns="91440" bIns="45720" rtlCol="1" anchor="ctr">
                <a:normAutofit fontScale="97500"/>
              </a:bodyPr>
              <a:lstStyle>
                <a:lvl1pPr algn="ctr" defTabSz="914400" rtl="1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rtl="0"/>
                <a:r>
                  <a:rPr lang="en-US" sz="2800" dirty="0" smtClean="0"/>
                  <a:t>Can approximate 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using only the vertices of their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/>
                  <a:t>-covers</a:t>
                </a:r>
                <a:endParaRPr lang="he-IL" sz="2800" dirty="0"/>
              </a:p>
            </p:txBody>
          </p:sp>
        </mc:Choice>
        <mc:Fallback xmlns="">
          <p:sp>
            <p:nvSpPr>
              <p:cNvPr id="13" name="כותרת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26" y="5561005"/>
                <a:ext cx="8456451" cy="1143000"/>
              </a:xfrm>
              <a:prstGeom prst="rect">
                <a:avLst/>
              </a:prstGeom>
              <a:blipFill rotWithShape="0">
                <a:blip r:embed="rId7"/>
                <a:stretch>
                  <a:fillRect l="-137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2875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973">
        <p:fade/>
      </p:transition>
    </mc:Choice>
    <mc:Fallback xmlns="">
      <p:transition spd="med" advTm="109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020271" y="1988840"/>
            <a:ext cx="2123728" cy="274835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 you are driving your car and see </a:t>
            </a:r>
          </a:p>
          <a:p>
            <a:pPr marL="0" marR="0" lvl="0" indent="0" algn="l" rtl="1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are nearly</a:t>
            </a:r>
            <a:r>
              <a:rPr lang="en-US" sz="2800" dirty="0"/>
              <a:t>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 of gas</a:t>
            </a:r>
            <a:r>
              <a:rPr lang="en-US" sz="2800" dirty="0"/>
              <a:t>.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1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</a:p>
          <a:p>
            <a:pPr marL="0" marR="0" lvl="0" indent="0" algn="l" rtl="1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What should you do?  </a:t>
            </a:r>
          </a:p>
          <a:p>
            <a:pPr marL="0" marR="0" lvl="0" indent="0" algn="l" rtl="1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1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</a:p>
          <a:p>
            <a:pPr marL="0" marR="0" lvl="0" indent="0" algn="l" rtl="1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Obviously, you should find the closest gas station. </a:t>
            </a:r>
          </a:p>
          <a:p>
            <a:pPr marL="0" marR="0" lvl="0" indent="0" algn="l" rtl="1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1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13844" y="2852935"/>
            <a:ext cx="1481700" cy="15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67743" y="5054960"/>
            <a:ext cx="4968551" cy="182627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7147831"/>
      </p:ext>
    </p:extLst>
  </p:cSld>
  <p:clrMapOvr>
    <a:masterClrMapping/>
  </p:clrMapOvr>
  <p:transition spd="med" advTm="739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Thorup’s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/>
                  <a:t>-covers</a:t>
                </a:r>
                <a:endParaRPr lang="he-IL" dirty="0"/>
              </a:p>
            </p:txBody>
          </p:sp>
        </mc:Choice>
        <mc:Fallback xmlns="">
          <p:sp>
            <p:nvSpPr>
              <p:cNvPr id="2" name="כותרת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6853" y="1435352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𝑇</m:t>
                      </m:r>
                      <m:r>
                        <a:rPr lang="en-US" sz="2400" b="0" i="1" smtClean="0">
                          <a:latin typeface="Cambria Math"/>
                        </a:rPr>
                        <m:t>h</m:t>
                      </m:r>
                      <m:r>
                        <a:rPr lang="en-US" sz="2400" b="0" i="1" smtClean="0">
                          <a:latin typeface="Cambria Math"/>
                        </a:rPr>
                        <m:t>𝑜𝑟𝑢𝑝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2004</m:t>
                      </m:r>
                      <m:r>
                        <a:rPr lang="en-US" sz="2400" b="0" i="1" smtClean="0">
                          <a:latin typeface="Cambria Math"/>
                        </a:rPr>
                        <m:t>: </m:t>
                      </m:r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𝐿𝑒𝑡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𝑄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𝑏𝑒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𝑠</m:t>
                      </m:r>
                      <m:r>
                        <a:rPr lang="en-US" sz="2400" b="0" i="1" smtClean="0">
                          <a:latin typeface="Cambria Math"/>
                        </a:rPr>
                        <m:t>h</m:t>
                      </m:r>
                      <m:r>
                        <a:rPr lang="en-US" sz="2400" b="0" i="1" smtClean="0">
                          <a:latin typeface="Cambria Math"/>
                        </a:rPr>
                        <m:t>𝑜𝑟𝑡𝑒𝑠𝑡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𝑝𝑎𝑡</m:t>
                      </m:r>
                      <m:r>
                        <a:rPr lang="en-US" sz="2400" b="0" i="1" smtClean="0">
                          <a:latin typeface="Cambria Math"/>
                        </a:rPr>
                        <m:t>h</m:t>
                      </m:r>
                      <m:r>
                        <a:rPr lang="en-US" sz="2400" b="0" i="1" smtClean="0">
                          <a:latin typeface="Cambria Math"/>
                        </a:rPr>
                        <m:t>.  </m:t>
                      </m:r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𝐶𝑜𝑚𝑝𝑢𝑡𝑖𝑛𝑔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</a:rPr>
                      <m:t>𝑶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𝝐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e>
                    </m:d>
                    <m:r>
                      <a:rPr lang="en-US" sz="2400" b="1" i="1" smtClean="0"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latin typeface="Cambria Math"/>
                      </a:rPr>
                      <m:t>𝒔𝒊𝒛𝒆𝒅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𝑠𝑒𝑡𝑠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𝑄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𝑣𝑒𝑟𝑡𝑖𝑐𝑒𝑠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b="0" dirty="0" smtClean="0">
                    <a:latin typeface="Cambria Math"/>
                  </a:rPr>
                  <a:t> 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𝑐𝑎𝑛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𝑏𝑒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𝑑𝑜𝑛𝑒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</a:rPr>
                        <m:t>𝒊𝒏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</a:rPr>
                        <m:t>𝒏𝒆𝒂𝒓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</a:rPr>
                        <m:t>𝒍𝒊𝒏𝒆𝒂𝒓</m:t>
                      </m:r>
                      <m:r>
                        <a:rPr lang="en-US" sz="2400" b="1" i="1" smtClean="0">
                          <a:latin typeface="Cambria Math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</a:rPr>
                        <m:t>𝒕𝒊𝒎𝒆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853" y="1435352"/>
                <a:ext cx="8229600" cy="4525963"/>
              </a:xfrm>
              <a:blipFill rotWithShape="0">
                <a:blip r:embed="rId4"/>
                <a:stretch>
                  <a:fillRect l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C:\Users\israel\Desktop\cover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61" y="3068960"/>
            <a:ext cx="5716984" cy="279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ציין מיקום תוכן 2"/>
              <p:cNvSpPr txBox="1">
                <a:spLocks/>
              </p:cNvSpPr>
              <p:nvPr/>
            </p:nvSpPr>
            <p:spPr>
              <a:xfrm>
                <a:off x="456853" y="5661248"/>
                <a:ext cx="8229600" cy="4525963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rm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buNone/>
                </a:pPr>
                <a:r>
                  <a:rPr lang="en-US" sz="2800" dirty="0" smtClean="0"/>
                  <a:t>First, compute cover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 smtClean="0">
                    <a:latin typeface="Cambria Math"/>
                  </a:rPr>
                  <a:t> </a:t>
                </a:r>
                <a:r>
                  <a:rPr lang="en-US" sz="2800" dirty="0">
                    <a:latin typeface="Cambria Math"/>
                  </a:rPr>
                  <a:t>for </a:t>
                </a:r>
                <a:r>
                  <a:rPr lang="en-US" sz="2800" dirty="0" smtClean="0">
                    <a:latin typeface="Cambria Math"/>
                  </a:rPr>
                  <a:t>each.</a:t>
                </a:r>
              </a:p>
              <a:p>
                <a:pPr marL="0" indent="0" algn="l" rtl="0">
                  <a:buNone/>
                </a:pPr>
                <a:r>
                  <a:rPr lang="en-US" sz="2800" dirty="0" smtClean="0">
                    <a:latin typeface="Cambria Math"/>
                  </a:rPr>
                  <a:t>Second, thin it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Cambria Math"/>
                  </a:rPr>
                  <a:t> sized cover set.</a:t>
                </a:r>
              </a:p>
            </p:txBody>
          </p:sp>
        </mc:Choice>
        <mc:Fallback xmlns="">
          <p:sp>
            <p:nvSpPr>
              <p:cNvPr id="7" name="מציין מיקום תוכן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53" y="5661248"/>
                <a:ext cx="8229600" cy="4525963"/>
              </a:xfrm>
              <a:prstGeom prst="rect">
                <a:avLst/>
              </a:prstGeom>
              <a:blipFill rotWithShape="0">
                <a:blip r:embed="rId6"/>
                <a:stretch>
                  <a:fillRect l="-1556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314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58">
        <p:fade/>
      </p:transition>
    </mc:Choice>
    <mc:Fallback xmlns="">
      <p:transition spd="med" advTm="13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covers for labels</a:t>
                </a:r>
                <a:endParaRPr lang="he-IL" dirty="0"/>
              </a:p>
            </p:txBody>
          </p:sp>
        </mc:Choice>
        <mc:Fallback xmlns="">
          <p:sp>
            <p:nvSpPr>
              <p:cNvPr id="2" name="כותרת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2400" dirty="0" smtClean="0">
                    <a:latin typeface="Cambria Math"/>
                  </a:rPr>
                  <a:t>We extend </a:t>
                </a:r>
                <a:r>
                  <a:rPr lang="en-US" sz="2400" dirty="0" err="1" smtClean="0">
                    <a:latin typeface="Cambria Math"/>
                  </a:rPr>
                  <a:t>Thorup’s</a:t>
                </a:r>
                <a:r>
                  <a:rPr lang="en-US" sz="2400" dirty="0" smtClean="0">
                    <a:latin typeface="Cambria Math"/>
                  </a:rPr>
                  <a:t> thinning procedure.</a:t>
                </a:r>
              </a:p>
              <a:p>
                <a:pPr marL="0" indent="0" algn="l" rtl="0">
                  <a:buNone/>
                </a:pPr>
                <a:r>
                  <a:rPr lang="en-US" sz="2400" u="sng" dirty="0" smtClean="0">
                    <a:latin typeface="Cambria Math"/>
                  </a:rPr>
                  <a:t>Lemma</a:t>
                </a:r>
                <a:r>
                  <a:rPr lang="en-US" sz="2400" dirty="0" smtClean="0">
                    <a:latin typeface="Cambria Math"/>
                  </a:rPr>
                  <a:t>: One can compute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sz="2400" b="1" dirty="0" smtClean="0">
                    <a:latin typeface="Cambria Math"/>
                  </a:rPr>
                  <a:t>-cover for label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400" dirty="0" smtClean="0">
                    <a:latin typeface="Cambria Math"/>
                  </a:rPr>
                  <a:t>; </a:t>
                </a:r>
              </a:p>
              <a:p>
                <a:pPr marL="0" indent="0" algn="l" rtl="0">
                  <a:buNone/>
                </a:pPr>
                <a:r>
                  <a:rPr lang="en-US" sz="2400" dirty="0" smtClean="0">
                    <a:latin typeface="Cambria Math"/>
                  </a:rPr>
                  <a:t>using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>
                    <a:latin typeface="Cambria Math"/>
                  </a:rPr>
                  <a:t>-covering sets of all</a:t>
                </a:r>
                <a:r>
                  <a:rPr lang="en-US" sz="2400" b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 smtClean="0">
                    <a:latin typeface="Cambria Math"/>
                  </a:rPr>
                  <a:t>-labeled vertices in a graph, </a:t>
                </a:r>
              </a:p>
              <a:p>
                <a:pPr marL="0" indent="0" algn="l" rtl="0">
                  <a:buNone/>
                </a:pPr>
                <a:r>
                  <a:rPr lang="en-US" sz="2400" dirty="0" smtClean="0">
                    <a:latin typeface="Cambria Math"/>
                  </a:rPr>
                  <a:t>in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ambria Math"/>
                  </a:rPr>
                  <a:t>linear time in the size of the covers</a:t>
                </a:r>
                <a:r>
                  <a:rPr lang="en-US" sz="2400" dirty="0" smtClean="0">
                    <a:latin typeface="Cambria Math"/>
                  </a:rPr>
                  <a:t>.</a:t>
                </a:r>
              </a:p>
              <a:p>
                <a:pPr marL="0" indent="0" algn="l" rtl="0">
                  <a:buNone/>
                </a:pPr>
                <a:endParaRPr lang="en-US" sz="2400" dirty="0"/>
              </a:p>
              <a:p>
                <a:pPr marL="0" indent="0" algn="l" rtl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israel\Desktop\xrq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42767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44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2385">
        <p:fade/>
      </p:transition>
    </mc:Choice>
    <mc:Fallback xmlns="">
      <p:transition spd="med" advTm="723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16832"/>
            <a:ext cx="3744416" cy="37444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151"/>
            <a:ext cx="9144000" cy="54578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1653" y="700489"/>
            <a:ext cx="3826768" cy="18288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8000" b="1" dirty="0" smtClean="0"/>
              <a:t>Taste #2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15178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539">
        <p:fade/>
      </p:transition>
    </mc:Choice>
    <mc:Fallback xmlns="">
      <p:transition spd="med" advTm="215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קבוצה 50"/>
          <p:cNvGrpSpPr/>
          <p:nvPr/>
        </p:nvGrpSpPr>
        <p:grpSpPr>
          <a:xfrm>
            <a:off x="1297930" y="2420888"/>
            <a:ext cx="4498206" cy="2664296"/>
            <a:chOff x="2306042" y="2636912"/>
            <a:chExt cx="4498206" cy="2664296"/>
          </a:xfrm>
        </p:grpSpPr>
        <p:cxnSp>
          <p:nvCxnSpPr>
            <p:cNvPr id="45" name="מחבר ישר 44"/>
            <p:cNvCxnSpPr/>
            <p:nvPr/>
          </p:nvCxnSpPr>
          <p:spPr>
            <a:xfrm flipH="1">
              <a:off x="2306042" y="2995824"/>
              <a:ext cx="1764196" cy="57719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5" name="קבוצה 14"/>
            <p:cNvGrpSpPr/>
            <p:nvPr/>
          </p:nvGrpSpPr>
          <p:grpSpPr>
            <a:xfrm>
              <a:off x="3059832" y="2636912"/>
              <a:ext cx="3744416" cy="2664296"/>
              <a:chOff x="3059832" y="2636912"/>
              <a:chExt cx="3744416" cy="2664296"/>
            </a:xfrm>
          </p:grpSpPr>
          <p:cxnSp>
            <p:nvCxnSpPr>
              <p:cNvPr id="7" name="מחבר ישר 6"/>
              <p:cNvCxnSpPr/>
              <p:nvPr/>
            </p:nvCxnSpPr>
            <p:spPr>
              <a:xfrm flipH="1">
                <a:off x="3059832" y="2636912"/>
                <a:ext cx="1152128" cy="266429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מחבר ישר 8"/>
              <p:cNvCxnSpPr/>
              <p:nvPr/>
            </p:nvCxnSpPr>
            <p:spPr>
              <a:xfrm>
                <a:off x="4211960" y="2636912"/>
                <a:ext cx="2592288" cy="15841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מחבר ישר 10"/>
              <p:cNvCxnSpPr/>
              <p:nvPr/>
            </p:nvCxnSpPr>
            <p:spPr>
              <a:xfrm>
                <a:off x="3635896" y="3969060"/>
                <a:ext cx="792088" cy="82809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מחבר ישר 12"/>
              <p:cNvCxnSpPr/>
              <p:nvPr/>
            </p:nvCxnSpPr>
            <p:spPr>
              <a:xfrm flipH="1">
                <a:off x="5328084" y="3354736"/>
                <a:ext cx="72008" cy="10801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מחבר ישר 46"/>
            <p:cNvCxnSpPr/>
            <p:nvPr/>
          </p:nvCxnSpPr>
          <p:spPr>
            <a:xfrm>
              <a:off x="4075001" y="4434856"/>
              <a:ext cx="776895" cy="9102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מחבר ישר 48"/>
            <p:cNvCxnSpPr/>
            <p:nvPr/>
          </p:nvCxnSpPr>
          <p:spPr>
            <a:xfrm>
              <a:off x="6054725" y="3778568"/>
              <a:ext cx="173459" cy="5040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Graph Decomposition</a:t>
            </a:r>
            <a:endParaRPr lang="he-IL" dirty="0"/>
          </a:p>
        </p:txBody>
      </p:sp>
      <p:sp>
        <p:nvSpPr>
          <p:cNvPr id="4" name="אליפסה 3"/>
          <p:cNvSpPr/>
          <p:nvPr/>
        </p:nvSpPr>
        <p:spPr>
          <a:xfrm>
            <a:off x="755576" y="1556792"/>
            <a:ext cx="5328592" cy="4536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4888858"/>
                <a:ext cx="864096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𝑮</m:t>
                      </m:r>
                    </m:oMath>
                  </m:oMathPara>
                </a14:m>
                <a:endParaRPr lang="he-IL" sz="48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888858"/>
                <a:ext cx="864096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קבוצה 30"/>
          <p:cNvGrpSpPr/>
          <p:nvPr/>
        </p:nvGrpSpPr>
        <p:grpSpPr>
          <a:xfrm>
            <a:off x="2051720" y="2420888"/>
            <a:ext cx="3744416" cy="2684910"/>
            <a:chOff x="3059832" y="2636912"/>
            <a:chExt cx="3744416" cy="2684910"/>
          </a:xfrm>
        </p:grpSpPr>
        <p:cxnSp>
          <p:nvCxnSpPr>
            <p:cNvPr id="22" name="מחבר ישר 21"/>
            <p:cNvCxnSpPr/>
            <p:nvPr/>
          </p:nvCxnSpPr>
          <p:spPr>
            <a:xfrm flipV="1">
              <a:off x="3059832" y="2636912"/>
              <a:ext cx="1152128" cy="2664296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מחבר ישר 23"/>
            <p:cNvCxnSpPr/>
            <p:nvPr/>
          </p:nvCxnSpPr>
          <p:spPr>
            <a:xfrm flipH="1" flipV="1">
              <a:off x="4211960" y="2636912"/>
              <a:ext cx="2592288" cy="1584176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צורה חופשית 29"/>
            <p:cNvSpPr/>
            <p:nvPr/>
          </p:nvSpPr>
          <p:spPr>
            <a:xfrm>
              <a:off x="3086100" y="4229100"/>
              <a:ext cx="3708400" cy="1092722"/>
            </a:xfrm>
            <a:custGeom>
              <a:avLst/>
              <a:gdLst>
                <a:gd name="connsiteX0" fmla="*/ 3708400 w 3708400"/>
                <a:gd name="connsiteY0" fmla="*/ 0 h 1092722"/>
                <a:gd name="connsiteX1" fmla="*/ 2070100 w 3708400"/>
                <a:gd name="connsiteY1" fmla="*/ 965200 h 1092722"/>
                <a:gd name="connsiteX2" fmla="*/ 0 w 3708400"/>
                <a:gd name="connsiteY2" fmla="*/ 1054100 h 109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8400" h="1092722">
                  <a:moveTo>
                    <a:pt x="3708400" y="0"/>
                  </a:moveTo>
                  <a:cubicBezTo>
                    <a:pt x="3198283" y="394758"/>
                    <a:pt x="2688167" y="789517"/>
                    <a:pt x="2070100" y="965200"/>
                  </a:cubicBezTo>
                  <a:cubicBezTo>
                    <a:pt x="1452033" y="1140883"/>
                    <a:pt x="726016" y="1097491"/>
                    <a:pt x="0" y="1054100"/>
                  </a:cubicBezTo>
                </a:path>
              </a:pathLst>
            </a:custGeom>
            <a:noFill/>
            <a:ln w="28575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27784" y="2043460"/>
                <a:ext cx="72008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043460"/>
                <a:ext cx="72008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339728" y="4538305"/>
                <a:ext cx="100811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he-IL" sz="24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728" y="4538305"/>
                <a:ext cx="100811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023828" y="5445224"/>
                <a:ext cx="90836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he-IL" sz="24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28" y="5445224"/>
                <a:ext cx="90836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קבוצה 40"/>
          <p:cNvGrpSpPr/>
          <p:nvPr/>
        </p:nvGrpSpPr>
        <p:grpSpPr>
          <a:xfrm>
            <a:off x="3203848" y="2420888"/>
            <a:ext cx="2582540" cy="1888971"/>
            <a:chOff x="4211960" y="2636912"/>
            <a:chExt cx="2582540" cy="1888971"/>
          </a:xfrm>
        </p:grpSpPr>
        <p:cxnSp>
          <p:nvCxnSpPr>
            <p:cNvPr id="35" name="מחבר ישר 34"/>
            <p:cNvCxnSpPr/>
            <p:nvPr/>
          </p:nvCxnSpPr>
          <p:spPr>
            <a:xfrm>
              <a:off x="4211960" y="2636912"/>
              <a:ext cx="1188132" cy="71782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/>
            <p:nvPr/>
          </p:nvCxnSpPr>
          <p:spPr>
            <a:xfrm flipH="1">
              <a:off x="5328084" y="3354736"/>
              <a:ext cx="72008" cy="108012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ישר 38"/>
            <p:cNvCxnSpPr/>
            <p:nvPr/>
          </p:nvCxnSpPr>
          <p:spPr>
            <a:xfrm>
              <a:off x="5400092" y="3354736"/>
              <a:ext cx="1394408" cy="86635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צורה חופשית 39"/>
            <p:cNvSpPr/>
            <p:nvPr/>
          </p:nvSpPr>
          <p:spPr>
            <a:xfrm>
              <a:off x="5327650" y="4203700"/>
              <a:ext cx="1454150" cy="322183"/>
            </a:xfrm>
            <a:custGeom>
              <a:avLst/>
              <a:gdLst>
                <a:gd name="connsiteX0" fmla="*/ 1454150 w 1454150"/>
                <a:gd name="connsiteY0" fmla="*/ 0 h 322183"/>
                <a:gd name="connsiteX1" fmla="*/ 755650 w 1454150"/>
                <a:gd name="connsiteY1" fmla="*/ 311150 h 322183"/>
                <a:gd name="connsiteX2" fmla="*/ 0 w 1454150"/>
                <a:gd name="connsiteY2" fmla="*/ 222250 h 32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4150" h="322183">
                  <a:moveTo>
                    <a:pt x="1454150" y="0"/>
                  </a:moveTo>
                  <a:cubicBezTo>
                    <a:pt x="1226079" y="137054"/>
                    <a:pt x="998008" y="274108"/>
                    <a:pt x="755650" y="311150"/>
                  </a:cubicBezTo>
                  <a:cubicBezTo>
                    <a:pt x="513292" y="348192"/>
                    <a:pt x="256646" y="285221"/>
                    <a:pt x="0" y="222250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411774" y="3858380"/>
                <a:ext cx="546621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00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774" y="3858380"/>
                <a:ext cx="54662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658877" y="3445048"/>
                <a:ext cx="546621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01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877" y="3445048"/>
                <a:ext cx="54662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אליפסה 51"/>
              <p:cNvSpPr/>
              <p:nvPr/>
            </p:nvSpPr>
            <p:spPr>
              <a:xfrm>
                <a:off x="7834808" y="2857067"/>
                <a:ext cx="504056" cy="50405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𝑮</m:t>
                      </m:r>
                    </m:oMath>
                  </m:oMathPara>
                </a14:m>
                <a:endParaRPr lang="he-IL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2" name="אליפסה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808" y="2857067"/>
                <a:ext cx="504056" cy="504056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אליפסה 52"/>
              <p:cNvSpPr/>
              <p:nvPr/>
            </p:nvSpPr>
            <p:spPr>
              <a:xfrm>
                <a:off x="8241153" y="3531148"/>
                <a:ext cx="504056" cy="504056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he-IL" b="1" dirty="0"/>
              </a:p>
            </p:txBody>
          </p:sp>
        </mc:Choice>
        <mc:Fallback xmlns="">
          <p:sp>
            <p:nvSpPr>
              <p:cNvPr id="53" name="אליפסה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153" y="3531148"/>
                <a:ext cx="504056" cy="504056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אליפסה 53"/>
              <p:cNvSpPr/>
              <p:nvPr/>
            </p:nvSpPr>
            <p:spPr>
              <a:xfrm>
                <a:off x="7474768" y="3531148"/>
                <a:ext cx="504056" cy="504056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he-IL" b="1" dirty="0"/>
              </a:p>
            </p:txBody>
          </p:sp>
        </mc:Choice>
        <mc:Fallback xmlns="">
          <p:sp>
            <p:nvSpPr>
              <p:cNvPr id="54" name="אליפסה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768" y="3531148"/>
                <a:ext cx="504056" cy="504056"/>
              </a:xfrm>
              <a:prstGeom prst="ellipse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מחבר ישר 55"/>
          <p:cNvCxnSpPr>
            <a:stCxn id="52" idx="3"/>
            <a:endCxn id="54" idx="0"/>
          </p:cNvCxnSpPr>
          <p:nvPr/>
        </p:nvCxnSpPr>
        <p:spPr>
          <a:xfrm flipH="1">
            <a:off x="7726796" y="3287306"/>
            <a:ext cx="181829" cy="243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מחבר ישר 57"/>
          <p:cNvCxnSpPr>
            <a:stCxn id="52" idx="5"/>
            <a:endCxn id="53" idx="0"/>
          </p:cNvCxnSpPr>
          <p:nvPr/>
        </p:nvCxnSpPr>
        <p:spPr>
          <a:xfrm>
            <a:off x="8265047" y="3287306"/>
            <a:ext cx="228134" cy="243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אליפסה 58"/>
              <p:cNvSpPr/>
              <p:nvPr/>
            </p:nvSpPr>
            <p:spPr>
              <a:xfrm>
                <a:off x="7843387" y="4293096"/>
                <a:ext cx="504056" cy="50405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𝟎𝟏</m:t>
                          </m:r>
                        </m:sub>
                      </m:sSub>
                    </m:oMath>
                  </m:oMathPara>
                </a14:m>
                <a:endParaRPr lang="he-IL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אליפסה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387" y="4293096"/>
                <a:ext cx="504056" cy="504056"/>
              </a:xfrm>
              <a:prstGeom prst="ellipse">
                <a:avLst/>
              </a:prstGeom>
              <a:blipFill rotWithShape="1">
                <a:blip r:embed="rId12"/>
                <a:stretch>
                  <a:fillRect l="-69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אליפסה 59"/>
              <p:cNvSpPr/>
              <p:nvPr/>
            </p:nvSpPr>
            <p:spPr>
              <a:xfrm>
                <a:off x="7051139" y="4293096"/>
                <a:ext cx="504056" cy="50405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𝟎𝟎</m:t>
                          </m:r>
                        </m:sub>
                      </m:sSub>
                    </m:oMath>
                  </m:oMathPara>
                </a14:m>
                <a:endParaRPr lang="he-IL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אליפסה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139" y="4293096"/>
                <a:ext cx="504056" cy="504056"/>
              </a:xfrm>
              <a:prstGeom prst="ellipse">
                <a:avLst/>
              </a:prstGeom>
              <a:blipFill rotWithShape="1">
                <a:blip r:embed="rId13"/>
                <a:stretch>
                  <a:fillRect l="-69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מחבר ישר 60"/>
          <p:cNvCxnSpPr>
            <a:stCxn id="54" idx="3"/>
            <a:endCxn id="60" idx="0"/>
          </p:cNvCxnSpPr>
          <p:nvPr/>
        </p:nvCxnSpPr>
        <p:spPr>
          <a:xfrm flipH="1">
            <a:off x="7303167" y="3961387"/>
            <a:ext cx="245418" cy="331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ישר 61"/>
          <p:cNvCxnSpPr>
            <a:stCxn id="54" idx="5"/>
            <a:endCxn id="59" idx="0"/>
          </p:cNvCxnSpPr>
          <p:nvPr/>
        </p:nvCxnSpPr>
        <p:spPr>
          <a:xfrm>
            <a:off x="7905007" y="3961387"/>
            <a:ext cx="190408" cy="331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660232" y="2704835"/>
            <a:ext cx="1174576" cy="165325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18134772">
                <a:off x="6560474" y="3217537"/>
                <a:ext cx="11161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134772">
                <a:off x="6560474" y="3217537"/>
                <a:ext cx="1116124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73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075">
        <p:fade/>
      </p:transition>
    </mc:Choice>
    <mc:Fallback xmlns="">
      <p:transition spd="med" advTm="420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Choosing appropriate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covers for a query</a:t>
                </a:r>
                <a:endParaRPr lang="he-IL" dirty="0"/>
              </a:p>
            </p:txBody>
          </p:sp>
        </mc:Choice>
        <mc:Fallback xmlns="">
          <p:sp>
            <p:nvSpPr>
              <p:cNvPr id="2" name="כותרת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t="-17021" b="-3031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419872" y="1916832"/>
            <a:ext cx="4032448" cy="144016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88024" y="2022872"/>
            <a:ext cx="2664296" cy="12280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52120" y="2271836"/>
            <a:ext cx="1800200" cy="720007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97775" y="2442689"/>
            <a:ext cx="954545" cy="3817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45149" y="2485690"/>
                <a:ext cx="4597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149" y="2485690"/>
                <a:ext cx="459796" cy="2769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68637" y="2485689"/>
                <a:ext cx="4597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637" y="2485689"/>
                <a:ext cx="459796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1"/>
          <p:cNvSpPr/>
          <p:nvPr/>
        </p:nvSpPr>
        <p:spPr>
          <a:xfrm>
            <a:off x="5443110" y="2528157"/>
            <a:ext cx="1365956" cy="135593"/>
          </a:xfrm>
          <a:custGeom>
            <a:avLst/>
            <a:gdLst>
              <a:gd name="connsiteX0" fmla="*/ 1365956 w 1365956"/>
              <a:gd name="connsiteY0" fmla="*/ 112994 h 135593"/>
              <a:gd name="connsiteX1" fmla="*/ 925689 w 1365956"/>
              <a:gd name="connsiteY1" fmla="*/ 11394 h 135593"/>
              <a:gd name="connsiteX2" fmla="*/ 632178 w 1365956"/>
              <a:gd name="connsiteY2" fmla="*/ 135572 h 135593"/>
              <a:gd name="connsiteX3" fmla="*/ 327378 w 1365956"/>
              <a:gd name="connsiteY3" fmla="*/ 105 h 135593"/>
              <a:gd name="connsiteX4" fmla="*/ 124178 w 1365956"/>
              <a:gd name="connsiteY4" fmla="*/ 112994 h 135593"/>
              <a:gd name="connsiteX5" fmla="*/ 0 w 1365956"/>
              <a:gd name="connsiteY5" fmla="*/ 112994 h 13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5956" h="135593">
                <a:moveTo>
                  <a:pt x="1365956" y="112994"/>
                </a:moveTo>
                <a:cubicBezTo>
                  <a:pt x="1206970" y="60312"/>
                  <a:pt x="1047985" y="7631"/>
                  <a:pt x="925689" y="11394"/>
                </a:cubicBezTo>
                <a:cubicBezTo>
                  <a:pt x="803393" y="15157"/>
                  <a:pt x="731896" y="137453"/>
                  <a:pt x="632178" y="135572"/>
                </a:cubicBezTo>
                <a:cubicBezTo>
                  <a:pt x="532460" y="133691"/>
                  <a:pt x="412045" y="3868"/>
                  <a:pt x="327378" y="105"/>
                </a:cubicBezTo>
                <a:cubicBezTo>
                  <a:pt x="242711" y="-3658"/>
                  <a:pt x="178741" y="94179"/>
                  <a:pt x="124178" y="112994"/>
                </a:cubicBezTo>
                <a:cubicBezTo>
                  <a:pt x="69615" y="131809"/>
                  <a:pt x="34807" y="122401"/>
                  <a:pt x="0" y="112994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אליפסה 3"/>
              <p:cNvSpPr/>
              <p:nvPr/>
            </p:nvSpPr>
            <p:spPr>
              <a:xfrm>
                <a:off x="5218394" y="3691669"/>
                <a:ext cx="504056" cy="50405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𝑮</m:t>
                      </m:r>
                    </m:oMath>
                  </m:oMathPara>
                </a14:m>
                <a:endParaRPr lang="he-IL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1" name="אליפסה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394" y="3691669"/>
                <a:ext cx="504056" cy="504056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אליפסה 4"/>
              <p:cNvSpPr/>
              <p:nvPr/>
            </p:nvSpPr>
            <p:spPr>
              <a:xfrm>
                <a:off x="5624739" y="4365750"/>
                <a:ext cx="504056" cy="504056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he-IL" b="1" dirty="0"/>
              </a:p>
            </p:txBody>
          </p:sp>
        </mc:Choice>
        <mc:Fallback xmlns="">
          <p:sp>
            <p:nvSpPr>
              <p:cNvPr id="72" name="אליפסה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739" y="4365750"/>
                <a:ext cx="504056" cy="504056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אליפסה 5"/>
              <p:cNvSpPr/>
              <p:nvPr/>
            </p:nvSpPr>
            <p:spPr>
              <a:xfrm>
                <a:off x="4858354" y="4365750"/>
                <a:ext cx="504056" cy="504056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he-IL" b="1" dirty="0"/>
              </a:p>
            </p:txBody>
          </p:sp>
        </mc:Choice>
        <mc:Fallback xmlns="">
          <p:sp>
            <p:nvSpPr>
              <p:cNvPr id="73" name="אליפסה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354" y="4365750"/>
                <a:ext cx="504056" cy="504056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מחבר ישר 6"/>
          <p:cNvCxnSpPr>
            <a:stCxn id="71" idx="3"/>
            <a:endCxn id="73" idx="0"/>
          </p:cNvCxnSpPr>
          <p:nvPr/>
        </p:nvCxnSpPr>
        <p:spPr>
          <a:xfrm flipH="1">
            <a:off x="5110382" y="4121908"/>
            <a:ext cx="181829" cy="243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מחבר ישר 7"/>
          <p:cNvCxnSpPr>
            <a:stCxn id="71" idx="5"/>
            <a:endCxn id="72" idx="0"/>
          </p:cNvCxnSpPr>
          <p:nvPr/>
        </p:nvCxnSpPr>
        <p:spPr>
          <a:xfrm>
            <a:off x="5648633" y="4121908"/>
            <a:ext cx="228134" cy="243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אליפסה 8"/>
              <p:cNvSpPr/>
              <p:nvPr/>
            </p:nvSpPr>
            <p:spPr>
              <a:xfrm>
                <a:off x="5226973" y="5127698"/>
                <a:ext cx="504056" cy="50405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𝟎𝟏</m:t>
                          </m:r>
                        </m:sub>
                      </m:sSub>
                    </m:oMath>
                  </m:oMathPara>
                </a14:m>
                <a:endParaRPr lang="he-IL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אליפסה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973" y="5127698"/>
                <a:ext cx="504056" cy="504056"/>
              </a:xfrm>
              <a:prstGeom prst="ellipse">
                <a:avLst/>
              </a:prstGeom>
              <a:blipFill rotWithShape="1">
                <a:blip r:embed="rId10"/>
                <a:stretch>
                  <a:fillRect l="-57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אליפסה 9"/>
              <p:cNvSpPr/>
              <p:nvPr/>
            </p:nvSpPr>
            <p:spPr>
              <a:xfrm>
                <a:off x="4434725" y="5127698"/>
                <a:ext cx="504056" cy="50405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𝟎𝟎</m:t>
                          </m:r>
                        </m:sub>
                      </m:sSub>
                    </m:oMath>
                  </m:oMathPara>
                </a14:m>
                <a:endParaRPr lang="he-IL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אליפסה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725" y="5127698"/>
                <a:ext cx="504056" cy="504056"/>
              </a:xfrm>
              <a:prstGeom prst="ellipse">
                <a:avLst/>
              </a:prstGeom>
              <a:blipFill rotWithShape="1">
                <a:blip r:embed="rId11"/>
                <a:stretch>
                  <a:fillRect l="-57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מחבר ישר 10"/>
          <p:cNvCxnSpPr>
            <a:stCxn id="73" idx="3"/>
            <a:endCxn id="77" idx="0"/>
          </p:cNvCxnSpPr>
          <p:nvPr/>
        </p:nvCxnSpPr>
        <p:spPr>
          <a:xfrm flipH="1">
            <a:off x="4686753" y="4795989"/>
            <a:ext cx="245418" cy="331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מחבר ישר 11"/>
          <p:cNvCxnSpPr>
            <a:stCxn id="73" idx="5"/>
            <a:endCxn id="76" idx="0"/>
          </p:cNvCxnSpPr>
          <p:nvPr/>
        </p:nvCxnSpPr>
        <p:spPr>
          <a:xfrm>
            <a:off x="5288593" y="4795989"/>
            <a:ext cx="190408" cy="331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524384" y="6405906"/>
                <a:ext cx="397866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he-IL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384" y="6405906"/>
                <a:ext cx="397866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581518" y="5469717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he-IL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518" y="5469717"/>
                <a:ext cx="42992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אליפסה 16"/>
              <p:cNvSpPr/>
              <p:nvPr/>
            </p:nvSpPr>
            <p:spPr>
              <a:xfrm>
                <a:off x="4829335" y="5971677"/>
                <a:ext cx="554461" cy="55446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𝟎𝟎𝟏</m:t>
                          </m:r>
                        </m:sub>
                      </m:sSub>
                    </m:oMath>
                  </m:oMathPara>
                </a14:m>
                <a:endParaRPr lang="he-IL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2" name="אליפסה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335" y="5971677"/>
                <a:ext cx="554461" cy="554461"/>
              </a:xfrm>
              <a:prstGeom prst="ellipse">
                <a:avLst/>
              </a:prstGeom>
              <a:blipFill rotWithShape="1">
                <a:blip r:embed="rId14"/>
                <a:stretch>
                  <a:fillRect l="-94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אליפסה 17"/>
              <p:cNvSpPr/>
              <p:nvPr/>
            </p:nvSpPr>
            <p:spPr>
              <a:xfrm>
                <a:off x="3922250" y="5971678"/>
                <a:ext cx="618894" cy="61889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𝟎𝟎𝟎</m:t>
                          </m:r>
                        </m:sub>
                      </m:sSub>
                    </m:oMath>
                  </m:oMathPara>
                </a14:m>
                <a:endParaRPr lang="he-IL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3" name="אליפסה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250" y="5971678"/>
                <a:ext cx="618894" cy="618894"/>
              </a:xfrm>
              <a:prstGeom prst="ellipse">
                <a:avLst/>
              </a:prstGeom>
              <a:blipFill rotWithShape="1">
                <a:blip r:embed="rId15"/>
                <a:stretch>
                  <a:fillRect l="-37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מחבר ישר 18"/>
          <p:cNvCxnSpPr>
            <a:stCxn id="77" idx="3"/>
            <a:endCxn id="83" idx="0"/>
          </p:cNvCxnSpPr>
          <p:nvPr/>
        </p:nvCxnSpPr>
        <p:spPr>
          <a:xfrm flipH="1">
            <a:off x="4231697" y="5557937"/>
            <a:ext cx="276845" cy="413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מחבר ישר 19"/>
          <p:cNvCxnSpPr>
            <a:stCxn id="77" idx="5"/>
            <a:endCxn id="82" idx="0"/>
          </p:cNvCxnSpPr>
          <p:nvPr/>
        </p:nvCxnSpPr>
        <p:spPr>
          <a:xfrm>
            <a:off x="4864964" y="5557937"/>
            <a:ext cx="241602" cy="413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קבוצה 30"/>
          <p:cNvGrpSpPr/>
          <p:nvPr/>
        </p:nvGrpSpPr>
        <p:grpSpPr>
          <a:xfrm>
            <a:off x="4118965" y="4561403"/>
            <a:ext cx="1540042" cy="1700463"/>
            <a:chOff x="3256547" y="3785937"/>
            <a:chExt cx="1540042" cy="1700463"/>
          </a:xfrm>
        </p:grpSpPr>
        <p:sp>
          <p:nvSpPr>
            <p:cNvPr id="88" name="צורה חופשית 26"/>
            <p:cNvSpPr/>
            <p:nvPr/>
          </p:nvSpPr>
          <p:spPr>
            <a:xfrm>
              <a:off x="3256547" y="3818021"/>
              <a:ext cx="978569" cy="1668379"/>
            </a:xfrm>
            <a:custGeom>
              <a:avLst/>
              <a:gdLst>
                <a:gd name="connsiteX0" fmla="*/ 0 w 978569"/>
                <a:gd name="connsiteY0" fmla="*/ 1668379 h 1668379"/>
                <a:gd name="connsiteX1" fmla="*/ 352927 w 978569"/>
                <a:gd name="connsiteY1" fmla="*/ 1058779 h 1668379"/>
                <a:gd name="connsiteX2" fmla="*/ 609600 w 978569"/>
                <a:gd name="connsiteY2" fmla="*/ 545432 h 1668379"/>
                <a:gd name="connsiteX3" fmla="*/ 978569 w 978569"/>
                <a:gd name="connsiteY3" fmla="*/ 0 h 1668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8569" h="1668379">
                  <a:moveTo>
                    <a:pt x="0" y="1668379"/>
                  </a:moveTo>
                  <a:cubicBezTo>
                    <a:pt x="125663" y="1457158"/>
                    <a:pt x="251327" y="1245937"/>
                    <a:pt x="352927" y="1058779"/>
                  </a:cubicBezTo>
                  <a:cubicBezTo>
                    <a:pt x="454527" y="871621"/>
                    <a:pt x="505326" y="721895"/>
                    <a:pt x="609600" y="545432"/>
                  </a:cubicBezTo>
                  <a:cubicBezTo>
                    <a:pt x="713874" y="368969"/>
                    <a:pt x="846221" y="184484"/>
                    <a:pt x="978569" y="0"/>
                  </a:cubicBezTo>
                </a:path>
              </a:pathLst>
            </a:custGeom>
            <a:noFill/>
            <a:ln w="571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89" name="צורה חופשית 27"/>
            <p:cNvSpPr/>
            <p:nvPr/>
          </p:nvSpPr>
          <p:spPr>
            <a:xfrm>
              <a:off x="4235116" y="3785937"/>
              <a:ext cx="561473" cy="978568"/>
            </a:xfrm>
            <a:custGeom>
              <a:avLst/>
              <a:gdLst>
                <a:gd name="connsiteX0" fmla="*/ 0 w 561473"/>
                <a:gd name="connsiteY0" fmla="*/ 0 h 978568"/>
                <a:gd name="connsiteX1" fmla="*/ 272716 w 561473"/>
                <a:gd name="connsiteY1" fmla="*/ 401052 h 978568"/>
                <a:gd name="connsiteX2" fmla="*/ 481263 w 561473"/>
                <a:gd name="connsiteY2" fmla="*/ 786063 h 978568"/>
                <a:gd name="connsiteX3" fmla="*/ 561473 w 561473"/>
                <a:gd name="connsiteY3" fmla="*/ 978568 h 978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473" h="978568">
                  <a:moveTo>
                    <a:pt x="0" y="0"/>
                  </a:moveTo>
                  <a:cubicBezTo>
                    <a:pt x="96253" y="135021"/>
                    <a:pt x="192506" y="270042"/>
                    <a:pt x="272716" y="401052"/>
                  </a:cubicBezTo>
                  <a:cubicBezTo>
                    <a:pt x="352927" y="532063"/>
                    <a:pt x="433137" y="689810"/>
                    <a:pt x="481263" y="786063"/>
                  </a:cubicBezTo>
                  <a:cubicBezTo>
                    <a:pt x="529389" y="882316"/>
                    <a:pt x="545431" y="930442"/>
                    <a:pt x="561473" y="978568"/>
                  </a:cubicBezTo>
                </a:path>
              </a:pathLst>
            </a:custGeom>
            <a:noFill/>
            <a:ln w="571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</p:grpSp>
      <p:sp>
        <p:nvSpPr>
          <p:cNvPr id="29" name="כותרת 1"/>
          <p:cNvSpPr txBox="1">
            <a:spLocks/>
          </p:cNvSpPr>
          <p:nvPr/>
        </p:nvSpPr>
        <p:spPr>
          <a:xfrm>
            <a:off x="93801" y="1681468"/>
            <a:ext cx="332255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200" dirty="0" smtClean="0"/>
              <a:t>In </a:t>
            </a:r>
            <a:r>
              <a:rPr lang="en-US" sz="3200" dirty="0" err="1" smtClean="0"/>
              <a:t>Thorup’s</a:t>
            </a:r>
            <a:r>
              <a:rPr lang="en-US" sz="3200" dirty="0" smtClean="0"/>
              <a:t> Oracle</a:t>
            </a:r>
            <a:br>
              <a:rPr lang="en-US" sz="3200" dirty="0" smtClean="0"/>
            </a:br>
            <a:r>
              <a:rPr lang="en-US" sz="3200" dirty="0" smtClean="0"/>
              <a:t> (vertex-vertex)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כותרת 1"/>
              <p:cNvSpPr txBox="1">
                <a:spLocks/>
              </p:cNvSpPr>
              <p:nvPr/>
            </p:nvSpPr>
            <p:spPr>
              <a:xfrm>
                <a:off x="93801" y="3938793"/>
                <a:ext cx="4262341" cy="1143000"/>
              </a:xfrm>
              <a:prstGeom prst="rect">
                <a:avLst/>
              </a:prstGeom>
            </p:spPr>
            <p:txBody>
              <a:bodyPr vert="horz" lIns="91440" tIns="45720" rIns="91440" bIns="45720" rtlCol="1" anchor="ctr">
                <a:normAutofit fontScale="75000" lnSpcReduction="20000"/>
              </a:bodyPr>
              <a:lstStyle>
                <a:lvl1pPr algn="ctr" defTabSz="914400" rtl="1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sz="3200" dirty="0" smtClean="0"/>
                  <a:t>Find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LCA(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u,w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dirty="0" smtClean="0"/>
                  <a:t>in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time</a:t>
                </a:r>
              </a:p>
              <a:p>
                <a:pPr marL="514350" indent="-514350" algn="l" rtl="0">
                  <a:buFont typeface="+mj-lt"/>
                  <a:buAutoNum type="arabicPeriod"/>
                </a:pPr>
                <a:endParaRPr lang="en-US" sz="3200" dirty="0" smtClean="0"/>
              </a:p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sz="3200" dirty="0" smtClean="0"/>
                  <a:t>Use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200" dirty="0" smtClean="0"/>
                  <a:t>-cover at that level</a:t>
                </a:r>
                <a:endParaRPr lang="he-IL" sz="3200" dirty="0"/>
              </a:p>
            </p:txBody>
          </p:sp>
        </mc:Choice>
        <mc:Fallback xmlns="">
          <p:sp>
            <p:nvSpPr>
              <p:cNvPr id="30" name="כותרת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1" y="3938793"/>
                <a:ext cx="4262341" cy="1143000"/>
              </a:xfrm>
              <a:prstGeom prst="rect">
                <a:avLst/>
              </a:prstGeom>
              <a:blipFill rotWithShape="0">
                <a:blip r:embed="rId16"/>
                <a:stretch>
                  <a:fillRect l="-2286" t="-3191" r="-714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8461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267">
        <p:fade/>
      </p:transition>
    </mc:Choice>
    <mc:Fallback xmlns="">
      <p:transition spd="med" advTm="432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2" grpId="0" animBg="1"/>
      <p:bldP spid="71" grpId="0" animBg="1"/>
      <p:bldP spid="72" grpId="0" animBg="1"/>
      <p:bldP spid="73" grpId="0" animBg="1"/>
      <p:bldP spid="76" grpId="0" animBg="1"/>
      <p:bldP spid="77" grpId="0" animBg="1"/>
      <p:bldP spid="80" grpId="0"/>
      <p:bldP spid="81" grpId="0"/>
      <p:bldP spid="82" grpId="0" animBg="1"/>
      <p:bldP spid="8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3295363" y="2044387"/>
            <a:ext cx="4032448" cy="144016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63515" y="2150427"/>
            <a:ext cx="2664296" cy="12280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27611" y="2399391"/>
            <a:ext cx="1800200" cy="720007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73266" y="2570244"/>
            <a:ext cx="954545" cy="381779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20640" y="2613245"/>
                <a:ext cx="4597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640" y="2613245"/>
                <a:ext cx="459796" cy="2769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44128" y="2613244"/>
                <a:ext cx="4597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128" y="2613244"/>
                <a:ext cx="459796" cy="276999"/>
              </a:xfrm>
              <a:prstGeom prst="rect">
                <a:avLst/>
              </a:prstGeom>
              <a:blipFill rotWithShape="1">
                <a:blip r:embed="rId5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/>
          <p:cNvSpPr/>
          <p:nvPr/>
        </p:nvSpPr>
        <p:spPr>
          <a:xfrm>
            <a:off x="5318601" y="2655712"/>
            <a:ext cx="1365956" cy="135593"/>
          </a:xfrm>
          <a:custGeom>
            <a:avLst/>
            <a:gdLst>
              <a:gd name="connsiteX0" fmla="*/ 1365956 w 1365956"/>
              <a:gd name="connsiteY0" fmla="*/ 112994 h 135593"/>
              <a:gd name="connsiteX1" fmla="*/ 925689 w 1365956"/>
              <a:gd name="connsiteY1" fmla="*/ 11394 h 135593"/>
              <a:gd name="connsiteX2" fmla="*/ 632178 w 1365956"/>
              <a:gd name="connsiteY2" fmla="*/ 135572 h 135593"/>
              <a:gd name="connsiteX3" fmla="*/ 327378 w 1365956"/>
              <a:gd name="connsiteY3" fmla="*/ 105 h 135593"/>
              <a:gd name="connsiteX4" fmla="*/ 124178 w 1365956"/>
              <a:gd name="connsiteY4" fmla="*/ 112994 h 135593"/>
              <a:gd name="connsiteX5" fmla="*/ 0 w 1365956"/>
              <a:gd name="connsiteY5" fmla="*/ 112994 h 13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5956" h="135593">
                <a:moveTo>
                  <a:pt x="1365956" y="112994"/>
                </a:moveTo>
                <a:cubicBezTo>
                  <a:pt x="1206970" y="60312"/>
                  <a:pt x="1047985" y="7631"/>
                  <a:pt x="925689" y="11394"/>
                </a:cubicBezTo>
                <a:cubicBezTo>
                  <a:pt x="803393" y="15157"/>
                  <a:pt x="731896" y="137453"/>
                  <a:pt x="632178" y="135572"/>
                </a:cubicBezTo>
                <a:cubicBezTo>
                  <a:pt x="532460" y="133691"/>
                  <a:pt x="412045" y="3868"/>
                  <a:pt x="327378" y="105"/>
                </a:cubicBezTo>
                <a:cubicBezTo>
                  <a:pt x="242711" y="-3658"/>
                  <a:pt x="178741" y="94179"/>
                  <a:pt x="124178" y="112994"/>
                </a:cubicBezTo>
                <a:cubicBezTo>
                  <a:pt x="69615" y="131809"/>
                  <a:pt x="34807" y="122401"/>
                  <a:pt x="0" y="112994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18601" y="2235052"/>
                <a:ext cx="4597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601" y="2235052"/>
                <a:ext cx="459796" cy="276999"/>
              </a:xfrm>
              <a:prstGeom prst="rect">
                <a:avLst/>
              </a:prstGeom>
              <a:blipFill rotWithShape="1">
                <a:blip r:embed="rId6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79695" y="3042643"/>
                <a:ext cx="45979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695" y="3042643"/>
                <a:ext cx="459796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5713712" y="2338623"/>
            <a:ext cx="1027289" cy="293588"/>
          </a:xfrm>
          <a:custGeom>
            <a:avLst/>
            <a:gdLst>
              <a:gd name="connsiteX0" fmla="*/ 1027289 w 1027289"/>
              <a:gd name="connsiteY0" fmla="*/ 293588 h 293588"/>
              <a:gd name="connsiteX1" fmla="*/ 857956 w 1027289"/>
              <a:gd name="connsiteY1" fmla="*/ 124255 h 293588"/>
              <a:gd name="connsiteX2" fmla="*/ 462845 w 1027289"/>
              <a:gd name="connsiteY2" fmla="*/ 191988 h 293588"/>
              <a:gd name="connsiteX3" fmla="*/ 338667 w 1027289"/>
              <a:gd name="connsiteY3" fmla="*/ 11366 h 293588"/>
              <a:gd name="connsiteX4" fmla="*/ 0 w 1027289"/>
              <a:gd name="connsiteY4" fmla="*/ 33944 h 29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289" h="293588">
                <a:moveTo>
                  <a:pt x="1027289" y="293588"/>
                </a:moveTo>
                <a:cubicBezTo>
                  <a:pt x="989659" y="217388"/>
                  <a:pt x="952030" y="141188"/>
                  <a:pt x="857956" y="124255"/>
                </a:cubicBezTo>
                <a:cubicBezTo>
                  <a:pt x="763882" y="107322"/>
                  <a:pt x="549393" y="210803"/>
                  <a:pt x="462845" y="191988"/>
                </a:cubicBezTo>
                <a:cubicBezTo>
                  <a:pt x="376297" y="173173"/>
                  <a:pt x="415808" y="37707"/>
                  <a:pt x="338667" y="11366"/>
                </a:cubicBezTo>
                <a:cubicBezTo>
                  <a:pt x="261526" y="-14975"/>
                  <a:pt x="130763" y="9484"/>
                  <a:pt x="0" y="33944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607401" y="2869278"/>
            <a:ext cx="2167467" cy="514781"/>
          </a:xfrm>
          <a:custGeom>
            <a:avLst/>
            <a:gdLst>
              <a:gd name="connsiteX0" fmla="*/ 2167467 w 2167467"/>
              <a:gd name="connsiteY0" fmla="*/ 0 h 514781"/>
              <a:gd name="connsiteX1" fmla="*/ 1896534 w 2167467"/>
              <a:gd name="connsiteY1" fmla="*/ 214489 h 514781"/>
              <a:gd name="connsiteX2" fmla="*/ 1569156 w 2167467"/>
              <a:gd name="connsiteY2" fmla="*/ 169333 h 514781"/>
              <a:gd name="connsiteX3" fmla="*/ 1027289 w 2167467"/>
              <a:gd name="connsiteY3" fmla="*/ 327378 h 514781"/>
              <a:gd name="connsiteX4" fmla="*/ 666045 w 2167467"/>
              <a:gd name="connsiteY4" fmla="*/ 237067 h 514781"/>
              <a:gd name="connsiteX5" fmla="*/ 282222 w 2167467"/>
              <a:gd name="connsiteY5" fmla="*/ 508000 h 514781"/>
              <a:gd name="connsiteX6" fmla="*/ 0 w 2167467"/>
              <a:gd name="connsiteY6" fmla="*/ 406400 h 51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467" h="514781">
                <a:moveTo>
                  <a:pt x="2167467" y="0"/>
                </a:moveTo>
                <a:cubicBezTo>
                  <a:pt x="2081859" y="93133"/>
                  <a:pt x="1996252" y="186267"/>
                  <a:pt x="1896534" y="214489"/>
                </a:cubicBezTo>
                <a:cubicBezTo>
                  <a:pt x="1796816" y="242711"/>
                  <a:pt x="1714030" y="150518"/>
                  <a:pt x="1569156" y="169333"/>
                </a:cubicBezTo>
                <a:cubicBezTo>
                  <a:pt x="1424282" y="188148"/>
                  <a:pt x="1177807" y="316089"/>
                  <a:pt x="1027289" y="327378"/>
                </a:cubicBezTo>
                <a:cubicBezTo>
                  <a:pt x="876771" y="338667"/>
                  <a:pt x="790223" y="206963"/>
                  <a:pt x="666045" y="237067"/>
                </a:cubicBezTo>
                <a:cubicBezTo>
                  <a:pt x="541867" y="267171"/>
                  <a:pt x="393229" y="479778"/>
                  <a:pt x="282222" y="508000"/>
                </a:cubicBezTo>
                <a:cubicBezTo>
                  <a:pt x="171215" y="536222"/>
                  <a:pt x="85607" y="471311"/>
                  <a:pt x="0" y="406400"/>
                </a:cubicBez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אליפסה 3"/>
              <p:cNvSpPr/>
              <p:nvPr/>
            </p:nvSpPr>
            <p:spPr>
              <a:xfrm>
                <a:off x="5078357" y="3720935"/>
                <a:ext cx="504056" cy="50405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𝑮</m:t>
                      </m:r>
                    </m:oMath>
                  </m:oMathPara>
                </a14:m>
                <a:endParaRPr lang="he-IL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אליפסה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357" y="3720935"/>
                <a:ext cx="504056" cy="504056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אליפסה 4"/>
              <p:cNvSpPr/>
              <p:nvPr/>
            </p:nvSpPr>
            <p:spPr>
              <a:xfrm>
                <a:off x="5484702" y="4395016"/>
                <a:ext cx="504056" cy="504056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he-IL" b="1" dirty="0"/>
              </a:p>
            </p:txBody>
          </p:sp>
        </mc:Choice>
        <mc:Fallback xmlns="">
          <p:sp>
            <p:nvSpPr>
              <p:cNvPr id="24" name="אליפסה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702" y="4395016"/>
                <a:ext cx="504056" cy="504056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אליפסה 5"/>
              <p:cNvSpPr/>
              <p:nvPr/>
            </p:nvSpPr>
            <p:spPr>
              <a:xfrm>
                <a:off x="4718317" y="4395016"/>
                <a:ext cx="504056" cy="504056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he-IL" b="1" dirty="0"/>
              </a:p>
            </p:txBody>
          </p:sp>
        </mc:Choice>
        <mc:Fallback xmlns="">
          <p:sp>
            <p:nvSpPr>
              <p:cNvPr id="25" name="אליפסה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317" y="4395016"/>
                <a:ext cx="504056" cy="504056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מחבר ישר 6"/>
          <p:cNvCxnSpPr>
            <a:stCxn id="23" idx="3"/>
            <a:endCxn id="25" idx="0"/>
          </p:cNvCxnSpPr>
          <p:nvPr/>
        </p:nvCxnSpPr>
        <p:spPr>
          <a:xfrm flipH="1">
            <a:off x="4970345" y="4151174"/>
            <a:ext cx="181829" cy="243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7"/>
          <p:cNvCxnSpPr>
            <a:stCxn id="23" idx="5"/>
            <a:endCxn id="24" idx="0"/>
          </p:cNvCxnSpPr>
          <p:nvPr/>
        </p:nvCxnSpPr>
        <p:spPr>
          <a:xfrm>
            <a:off x="5508596" y="4151174"/>
            <a:ext cx="228134" cy="243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אליפסה 8"/>
              <p:cNvSpPr/>
              <p:nvPr/>
            </p:nvSpPr>
            <p:spPr>
              <a:xfrm>
                <a:off x="5086936" y="5156964"/>
                <a:ext cx="504056" cy="50405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𝟎𝟏</m:t>
                          </m:r>
                        </m:sub>
                      </m:sSub>
                    </m:oMath>
                  </m:oMathPara>
                </a14:m>
                <a:endParaRPr lang="he-IL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אליפסה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936" y="5156964"/>
                <a:ext cx="504056" cy="504056"/>
              </a:xfrm>
              <a:prstGeom prst="ellipse">
                <a:avLst/>
              </a:prstGeom>
              <a:blipFill rotWithShape="1">
                <a:blip r:embed="rId11"/>
                <a:stretch>
                  <a:fillRect l="-57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אליפסה 9"/>
              <p:cNvSpPr/>
              <p:nvPr/>
            </p:nvSpPr>
            <p:spPr>
              <a:xfrm>
                <a:off x="4294688" y="5156964"/>
                <a:ext cx="504056" cy="50405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𝟎𝟎</m:t>
                          </m:r>
                        </m:sub>
                      </m:sSub>
                    </m:oMath>
                  </m:oMathPara>
                </a14:m>
                <a:endParaRPr lang="he-IL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אליפסה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688" y="5156964"/>
                <a:ext cx="504056" cy="504056"/>
              </a:xfrm>
              <a:prstGeom prst="ellipse">
                <a:avLst/>
              </a:prstGeom>
              <a:blipFill rotWithShape="1">
                <a:blip r:embed="rId12"/>
                <a:stretch>
                  <a:fillRect l="-69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מחבר ישר 10"/>
          <p:cNvCxnSpPr>
            <a:stCxn id="25" idx="3"/>
            <a:endCxn id="29" idx="0"/>
          </p:cNvCxnSpPr>
          <p:nvPr/>
        </p:nvCxnSpPr>
        <p:spPr>
          <a:xfrm flipH="1">
            <a:off x="4546716" y="4825255"/>
            <a:ext cx="245418" cy="331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11"/>
          <p:cNvCxnSpPr>
            <a:stCxn id="25" idx="5"/>
            <a:endCxn id="28" idx="0"/>
          </p:cNvCxnSpPr>
          <p:nvPr/>
        </p:nvCxnSpPr>
        <p:spPr>
          <a:xfrm>
            <a:off x="5148556" y="4825255"/>
            <a:ext cx="190408" cy="331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384347" y="6435172"/>
                <a:ext cx="397866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he-IL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347" y="6435172"/>
                <a:ext cx="39786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441481" y="5498983"/>
                <a:ext cx="918713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he-IL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481" y="5498983"/>
                <a:ext cx="918713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אליפסה 16"/>
              <p:cNvSpPr/>
              <p:nvPr/>
            </p:nvSpPr>
            <p:spPr>
              <a:xfrm>
                <a:off x="4689298" y="6000943"/>
                <a:ext cx="554461" cy="55446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𝟎𝟎𝟏</m:t>
                          </m:r>
                        </m:sub>
                      </m:sSub>
                    </m:oMath>
                  </m:oMathPara>
                </a14:m>
                <a:endParaRPr lang="he-IL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אליפסה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298" y="6000943"/>
                <a:ext cx="554461" cy="554461"/>
              </a:xfrm>
              <a:prstGeom prst="ellipse">
                <a:avLst/>
              </a:prstGeom>
              <a:blipFill rotWithShape="1">
                <a:blip r:embed="rId15"/>
                <a:stretch>
                  <a:fillRect l="-94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אליפסה 17"/>
              <p:cNvSpPr/>
              <p:nvPr/>
            </p:nvSpPr>
            <p:spPr>
              <a:xfrm>
                <a:off x="3782213" y="6000944"/>
                <a:ext cx="618894" cy="61889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𝟎𝟎𝟎</m:t>
                          </m:r>
                        </m:sub>
                      </m:sSub>
                    </m:oMath>
                  </m:oMathPara>
                </a14:m>
                <a:endParaRPr lang="he-IL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אליפסה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213" y="6000944"/>
                <a:ext cx="618894" cy="618894"/>
              </a:xfrm>
              <a:prstGeom prst="ellipse">
                <a:avLst/>
              </a:prstGeom>
              <a:blipFill rotWithShape="1">
                <a:blip r:embed="rId16"/>
                <a:stretch>
                  <a:fillRect l="-377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מחבר ישר 18"/>
          <p:cNvCxnSpPr>
            <a:stCxn id="29" idx="3"/>
            <a:endCxn id="35" idx="0"/>
          </p:cNvCxnSpPr>
          <p:nvPr/>
        </p:nvCxnSpPr>
        <p:spPr>
          <a:xfrm flipH="1">
            <a:off x="4091660" y="5587203"/>
            <a:ext cx="276845" cy="413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19"/>
          <p:cNvCxnSpPr>
            <a:stCxn id="29" idx="5"/>
            <a:endCxn id="34" idx="0"/>
          </p:cNvCxnSpPr>
          <p:nvPr/>
        </p:nvCxnSpPr>
        <p:spPr>
          <a:xfrm>
            <a:off x="4724927" y="5587203"/>
            <a:ext cx="241602" cy="413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812237" y="4714406"/>
                <a:ext cx="540468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he-IL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37" y="4714406"/>
                <a:ext cx="540468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קבוצה 30"/>
          <p:cNvGrpSpPr/>
          <p:nvPr/>
        </p:nvGrpSpPr>
        <p:grpSpPr>
          <a:xfrm>
            <a:off x="3978928" y="3986167"/>
            <a:ext cx="1930400" cy="2304965"/>
            <a:chOff x="3256547" y="3181435"/>
            <a:chExt cx="1930400" cy="2304965"/>
          </a:xfrm>
        </p:grpSpPr>
        <p:sp>
          <p:nvSpPr>
            <p:cNvPr id="40" name="צורה חופשית 26"/>
            <p:cNvSpPr/>
            <p:nvPr/>
          </p:nvSpPr>
          <p:spPr>
            <a:xfrm>
              <a:off x="3256547" y="3818021"/>
              <a:ext cx="978569" cy="1668379"/>
            </a:xfrm>
            <a:custGeom>
              <a:avLst/>
              <a:gdLst>
                <a:gd name="connsiteX0" fmla="*/ 0 w 978569"/>
                <a:gd name="connsiteY0" fmla="*/ 1668379 h 1668379"/>
                <a:gd name="connsiteX1" fmla="*/ 352927 w 978569"/>
                <a:gd name="connsiteY1" fmla="*/ 1058779 h 1668379"/>
                <a:gd name="connsiteX2" fmla="*/ 609600 w 978569"/>
                <a:gd name="connsiteY2" fmla="*/ 545432 h 1668379"/>
                <a:gd name="connsiteX3" fmla="*/ 978569 w 978569"/>
                <a:gd name="connsiteY3" fmla="*/ 0 h 1668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8569" h="1668379">
                  <a:moveTo>
                    <a:pt x="0" y="1668379"/>
                  </a:moveTo>
                  <a:cubicBezTo>
                    <a:pt x="125663" y="1457158"/>
                    <a:pt x="251327" y="1245937"/>
                    <a:pt x="352927" y="1058779"/>
                  </a:cubicBezTo>
                  <a:cubicBezTo>
                    <a:pt x="454527" y="871621"/>
                    <a:pt x="505326" y="721895"/>
                    <a:pt x="609600" y="545432"/>
                  </a:cubicBezTo>
                  <a:cubicBezTo>
                    <a:pt x="713874" y="368969"/>
                    <a:pt x="846221" y="184484"/>
                    <a:pt x="978569" y="0"/>
                  </a:cubicBezTo>
                </a:path>
              </a:pathLst>
            </a:custGeom>
            <a:noFill/>
            <a:ln w="57150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41" name="צורה חופשית 27"/>
            <p:cNvSpPr/>
            <p:nvPr/>
          </p:nvSpPr>
          <p:spPr>
            <a:xfrm>
              <a:off x="4235116" y="3785937"/>
              <a:ext cx="561473" cy="978568"/>
            </a:xfrm>
            <a:custGeom>
              <a:avLst/>
              <a:gdLst>
                <a:gd name="connsiteX0" fmla="*/ 0 w 561473"/>
                <a:gd name="connsiteY0" fmla="*/ 0 h 978568"/>
                <a:gd name="connsiteX1" fmla="*/ 272716 w 561473"/>
                <a:gd name="connsiteY1" fmla="*/ 401052 h 978568"/>
                <a:gd name="connsiteX2" fmla="*/ 481263 w 561473"/>
                <a:gd name="connsiteY2" fmla="*/ 786063 h 978568"/>
                <a:gd name="connsiteX3" fmla="*/ 561473 w 561473"/>
                <a:gd name="connsiteY3" fmla="*/ 978568 h 978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473" h="978568">
                  <a:moveTo>
                    <a:pt x="0" y="0"/>
                  </a:moveTo>
                  <a:cubicBezTo>
                    <a:pt x="96253" y="135021"/>
                    <a:pt x="192506" y="270042"/>
                    <a:pt x="272716" y="401052"/>
                  </a:cubicBezTo>
                  <a:cubicBezTo>
                    <a:pt x="352927" y="532063"/>
                    <a:pt x="433137" y="689810"/>
                    <a:pt x="481263" y="786063"/>
                  </a:cubicBezTo>
                  <a:cubicBezTo>
                    <a:pt x="529389" y="882316"/>
                    <a:pt x="545431" y="930442"/>
                    <a:pt x="561473" y="978568"/>
                  </a:cubicBezTo>
                </a:path>
              </a:pathLst>
            </a:custGeom>
            <a:noFill/>
            <a:ln w="571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42" name="צורה חופשית 29"/>
            <p:cNvSpPr/>
            <p:nvPr/>
          </p:nvSpPr>
          <p:spPr>
            <a:xfrm>
              <a:off x="4235116" y="3181435"/>
              <a:ext cx="951831" cy="780965"/>
            </a:xfrm>
            <a:custGeom>
              <a:avLst/>
              <a:gdLst>
                <a:gd name="connsiteX0" fmla="*/ 0 w 951831"/>
                <a:gd name="connsiteY0" fmla="*/ 588460 h 780965"/>
                <a:gd name="connsiteX1" fmla="*/ 64168 w 951831"/>
                <a:gd name="connsiteY1" fmla="*/ 395954 h 780965"/>
                <a:gd name="connsiteX2" fmla="*/ 160421 w 951831"/>
                <a:gd name="connsiteY2" fmla="*/ 203449 h 780965"/>
                <a:gd name="connsiteX3" fmla="*/ 288758 w 951831"/>
                <a:gd name="connsiteY3" fmla="*/ 10944 h 780965"/>
                <a:gd name="connsiteX4" fmla="*/ 449179 w 951831"/>
                <a:gd name="connsiteY4" fmla="*/ 43028 h 780965"/>
                <a:gd name="connsiteX5" fmla="*/ 561473 w 951831"/>
                <a:gd name="connsiteY5" fmla="*/ 203449 h 780965"/>
                <a:gd name="connsiteX6" fmla="*/ 898358 w 951831"/>
                <a:gd name="connsiteY6" fmla="*/ 604502 h 780965"/>
                <a:gd name="connsiteX7" fmla="*/ 946484 w 951831"/>
                <a:gd name="connsiteY7" fmla="*/ 780965 h 78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831" h="780965">
                  <a:moveTo>
                    <a:pt x="0" y="588460"/>
                  </a:moveTo>
                  <a:cubicBezTo>
                    <a:pt x="18715" y="524291"/>
                    <a:pt x="37431" y="460122"/>
                    <a:pt x="64168" y="395954"/>
                  </a:cubicBezTo>
                  <a:cubicBezTo>
                    <a:pt x="90905" y="331786"/>
                    <a:pt x="122989" y="267617"/>
                    <a:pt x="160421" y="203449"/>
                  </a:cubicBezTo>
                  <a:cubicBezTo>
                    <a:pt x="197853" y="139281"/>
                    <a:pt x="240632" y="37681"/>
                    <a:pt x="288758" y="10944"/>
                  </a:cubicBezTo>
                  <a:cubicBezTo>
                    <a:pt x="336884" y="-15793"/>
                    <a:pt x="403727" y="10944"/>
                    <a:pt x="449179" y="43028"/>
                  </a:cubicBezTo>
                  <a:cubicBezTo>
                    <a:pt x="494631" y="75112"/>
                    <a:pt x="486610" y="109870"/>
                    <a:pt x="561473" y="203449"/>
                  </a:cubicBezTo>
                  <a:cubicBezTo>
                    <a:pt x="636336" y="297028"/>
                    <a:pt x="834190" y="508249"/>
                    <a:pt x="898358" y="604502"/>
                  </a:cubicBezTo>
                  <a:cubicBezTo>
                    <a:pt x="962526" y="700755"/>
                    <a:pt x="954505" y="740860"/>
                    <a:pt x="946484" y="780965"/>
                  </a:cubicBezTo>
                </a:path>
              </a:pathLst>
            </a:custGeom>
            <a:noFill/>
            <a:ln w="571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כותרת 1"/>
              <p:cNvSpPr txBox="1">
                <a:spLocks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1" anchor="ctr">
                <a:normAutofit fontScale="90000" lnSpcReduction="20000"/>
              </a:bodyPr>
              <a:lstStyle>
                <a:lvl1pPr algn="ctr" defTabSz="914400" rtl="1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Choosing appropriate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covers for a query</a:t>
                </a:r>
                <a:endParaRPr lang="he-IL" dirty="0"/>
              </a:p>
            </p:txBody>
          </p:sp>
        </mc:Choice>
        <mc:Fallback xmlns="">
          <p:sp>
            <p:nvSpPr>
              <p:cNvPr id="43" name="כותרת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blipFill rotWithShape="1">
                <a:blip r:embed="rId18"/>
                <a:stretch>
                  <a:fillRect t="-15957" b="-202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כותרת 1"/>
          <p:cNvSpPr txBox="1">
            <a:spLocks/>
          </p:cNvSpPr>
          <p:nvPr/>
        </p:nvSpPr>
        <p:spPr>
          <a:xfrm>
            <a:off x="93801" y="1681468"/>
            <a:ext cx="332255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200" dirty="0" smtClean="0"/>
              <a:t>In Our Oracle</a:t>
            </a:r>
            <a:br>
              <a:rPr lang="en-US" sz="3200" dirty="0" smtClean="0"/>
            </a:br>
            <a:r>
              <a:rPr lang="en-US" sz="3200" dirty="0" smtClean="0"/>
              <a:t> (vertex-label)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כותרת 1"/>
              <p:cNvSpPr txBox="1">
                <a:spLocks/>
              </p:cNvSpPr>
              <p:nvPr/>
            </p:nvSpPr>
            <p:spPr>
              <a:xfrm>
                <a:off x="93801" y="4104881"/>
                <a:ext cx="4595497" cy="1143000"/>
              </a:xfrm>
              <a:prstGeom prst="rect">
                <a:avLst/>
              </a:prstGeom>
            </p:spPr>
            <p:txBody>
              <a:bodyPr vert="horz" lIns="91440" tIns="45720" rIns="91440" bIns="45720" rtlCol="1" anchor="ctr">
                <a:noAutofit/>
              </a:bodyPr>
              <a:lstStyle>
                <a:lvl1pPr algn="ctr" defTabSz="914400" rtl="1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sz="2400" dirty="0" smtClean="0"/>
                  <a:t>Find lowest ancestor of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sz="2400" dirty="0" smtClean="0"/>
                  <a:t> with red vertex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m:rPr>
                        <m:sty m:val="p"/>
                      </m:rPr>
                      <a:rPr lang="en-US" sz="2400" i="1" dirty="0" err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 smtClean="0"/>
                  <a:t>time</a:t>
                </a:r>
              </a:p>
              <a:p>
                <a:pPr marL="514350" indent="-514350" algn="l" rtl="0">
                  <a:buFont typeface="+mj-lt"/>
                  <a:buAutoNum type="arabicPeriod"/>
                </a:pPr>
                <a:r>
                  <a:rPr lang="en-US" sz="2400" dirty="0" smtClean="0"/>
                  <a:t>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-cover at that level</a:t>
                </a:r>
                <a:endParaRPr lang="he-IL" sz="2400" dirty="0"/>
              </a:p>
            </p:txBody>
          </p:sp>
        </mc:Choice>
        <mc:Fallback xmlns="">
          <p:sp>
            <p:nvSpPr>
              <p:cNvPr id="45" name="כותרת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1" y="4104881"/>
                <a:ext cx="4595497" cy="1143000"/>
              </a:xfrm>
              <a:prstGeom prst="rect">
                <a:avLst/>
              </a:prstGeom>
              <a:blipFill rotWithShape="0">
                <a:blip r:embed="rId19"/>
                <a:stretch>
                  <a:fillRect l="-2122" t="-6915" b="-14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878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935">
        <p:fade/>
      </p:transition>
    </mc:Choice>
    <mc:Fallback xmlns="">
      <p:transition spd="med" advTm="589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/>
      <p:bldP spid="21" grpId="0"/>
      <p:bldP spid="1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2" grpId="0"/>
      <p:bldP spid="33" grpId="0"/>
      <p:bldP spid="34" grpId="0" animBg="1"/>
      <p:bldP spid="35" grpId="0" animBg="1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3000" dirty="0"/>
                  <a:t>Separate the graph recursively.</a:t>
                </a:r>
              </a:p>
              <a:p>
                <a:pPr algn="l" rtl="0"/>
                <a:r>
                  <a:rPr lang="en-US" sz="3000" dirty="0"/>
                  <a:t>For every </a:t>
                </a:r>
                <a:r>
                  <a:rPr lang="en-US" sz="3000" dirty="0" err="1"/>
                  <a:t>subgraph</a:t>
                </a:r>
                <a:r>
                  <a:rPr lang="en-US" sz="3000" dirty="0"/>
                  <a:t> H of the decomposition, </a:t>
                </a:r>
                <a:r>
                  <a:rPr lang="en-US" sz="3000" dirty="0">
                    <a:solidFill>
                      <a:srgbClr val="00B050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3000" i="1" u="sng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000" u="sng" dirty="0">
                    <a:solidFill>
                      <a:srgbClr val="00B050"/>
                    </a:solidFill>
                  </a:rPr>
                  <a:t>-covers</a:t>
                </a:r>
                <a:r>
                  <a:rPr lang="en-US" sz="3000" dirty="0"/>
                  <a:t> of separator w.r.t. </a:t>
                </a:r>
                <a:r>
                  <a:rPr lang="en-US" sz="3000" dirty="0"/>
                  <a:t>each v ∈ H.</a:t>
                </a:r>
              </a:p>
              <a:p>
                <a:pPr algn="l" rtl="0"/>
                <a:r>
                  <a:rPr lang="en-US" sz="3000" dirty="0">
                    <a:solidFill>
                      <a:schemeClr val="accent1">
                        <a:lumMod val="75000"/>
                      </a:schemeClr>
                    </a:solidFill>
                  </a:rPr>
                  <a:t>Infer </a:t>
                </a:r>
                <a14:m>
                  <m:oMath xmlns:m="http://schemas.openxmlformats.org/officeDocument/2006/math">
                    <m:r>
                      <a:rPr lang="en-US" sz="3000" i="1" u="sng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000" u="sng" dirty="0">
                    <a:solidFill>
                      <a:schemeClr val="accent1">
                        <a:lumMod val="75000"/>
                      </a:schemeClr>
                    </a:solidFill>
                  </a:rPr>
                  <a:t>-</a:t>
                </a:r>
                <a:r>
                  <a:rPr lang="en-US" sz="3000" u="sng" dirty="0">
                    <a:solidFill>
                      <a:schemeClr val="accent1">
                        <a:lumMod val="75000"/>
                      </a:schemeClr>
                    </a:solidFill>
                  </a:rPr>
                  <a:t>covers</a:t>
                </a:r>
                <a:r>
                  <a:rPr lang="en-US" sz="3000" dirty="0">
                    <a:solidFill>
                      <a:schemeClr val="accent1">
                        <a:lumMod val="75000"/>
                      </a:schemeClr>
                    </a:solidFill>
                  </a:rPr>
                  <a:t> for each label </a:t>
                </a:r>
                <a:r>
                  <a:rPr lang="en-US" sz="3000" dirty="0"/>
                  <a:t>present in H.</a:t>
                </a:r>
              </a:p>
              <a:p>
                <a:pPr algn="l" rtl="0"/>
                <a:r>
                  <a:rPr lang="en-US" sz="3000" dirty="0"/>
                  <a:t>Upon distance query from u to </a:t>
                </a:r>
                <a:r>
                  <a:rPr lang="en-US" sz="3000" dirty="0" smtClean="0"/>
                  <a:t>red, </a:t>
                </a:r>
                <a:r>
                  <a:rPr lang="en-US" sz="3000" dirty="0">
                    <a:solidFill>
                      <a:schemeClr val="accent5">
                        <a:lumMod val="75000"/>
                      </a:schemeClr>
                    </a:solidFill>
                  </a:rPr>
                  <a:t>find the smallest subgraph containing both u and some red vertex. </a:t>
                </a:r>
                <a:r>
                  <a:rPr lang="en-US" sz="3000" dirty="0"/>
                  <a:t>Use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000" dirty="0"/>
                  <a:t>-</a:t>
                </a:r>
                <a:r>
                  <a:rPr lang="en-US" sz="3000" dirty="0"/>
                  <a:t>covers in that </a:t>
                </a:r>
                <a:r>
                  <a:rPr lang="en-US" sz="3000" dirty="0" err="1"/>
                  <a:t>subgraph</a:t>
                </a:r>
                <a:r>
                  <a:rPr lang="en-US" sz="3000" dirty="0"/>
                  <a:t> w.r.t. u and red label to retrieve the distance.</a:t>
                </a:r>
                <a:endParaRPr lang="he-IL" sz="3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81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87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209">
        <p:fade/>
      </p:transition>
    </mc:Choice>
    <mc:Fallback xmlns="">
      <p:transition spd="med" advTm="452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dirty="0" smtClean="0"/>
                  <a:t>We give a Data structure for answering distance queries from a vertex to a label in planar graphs with</a:t>
                </a:r>
              </a:p>
              <a:p>
                <a:pPr lvl="1" algn="l" rtl="0"/>
                <a:r>
                  <a:rPr lang="en-US" dirty="0" smtClean="0"/>
                  <a:t>O(n </a:t>
                </a:r>
                <a:r>
                  <a:rPr lang="en-US" dirty="0" err="1" smtClean="0"/>
                  <a:t>polylog</a:t>
                </a:r>
                <a:r>
                  <a:rPr lang="en-US" dirty="0"/>
                  <a:t> </a:t>
                </a:r>
                <a:r>
                  <a:rPr lang="en-US" dirty="0" smtClean="0"/>
                  <a:t>n) space and prepr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ocessing time</a:t>
                </a:r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query time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1" indent="0" algn="l" rtl="0">
                  <a:buNone/>
                </a:pPr>
                <a:endParaRPr lang="en-US" dirty="0" smtClean="0"/>
              </a:p>
              <a:p>
                <a:pPr algn="l" rtl="0"/>
                <a:r>
                  <a:rPr lang="en-US" dirty="0" smtClean="0"/>
                  <a:t>Similar result for directed planar graphs</a:t>
                </a:r>
              </a:p>
              <a:p>
                <a:pPr marL="0" indent="0" algn="l" rtl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3"/>
                <a:stretch>
                  <a:fillRect l="-1630" t="-15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86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146">
        <p:fade/>
      </p:transition>
    </mc:Choice>
    <mc:Fallback xmlns="">
      <p:transition spd="med" advTm="641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he-IL" dirty="0"/>
          </a:p>
        </p:txBody>
      </p:sp>
      <p:grpSp>
        <p:nvGrpSpPr>
          <p:cNvPr id="34" name="קבוצה 33"/>
          <p:cNvGrpSpPr/>
          <p:nvPr/>
        </p:nvGrpSpPr>
        <p:grpSpPr>
          <a:xfrm>
            <a:off x="2787261" y="2511160"/>
            <a:ext cx="2664296" cy="2088232"/>
            <a:chOff x="2195736" y="3068960"/>
            <a:chExt cx="2664296" cy="2088232"/>
          </a:xfrm>
        </p:grpSpPr>
        <p:sp>
          <p:nvSpPr>
            <p:cNvPr id="4" name="אליפסה 3"/>
            <p:cNvSpPr/>
            <p:nvPr/>
          </p:nvSpPr>
          <p:spPr>
            <a:xfrm>
              <a:off x="2195736" y="3645024"/>
              <a:ext cx="288032" cy="2880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" name="אליפסה 4"/>
            <p:cNvSpPr/>
            <p:nvPr/>
          </p:nvSpPr>
          <p:spPr>
            <a:xfrm>
              <a:off x="4572000" y="3356992"/>
              <a:ext cx="288032" cy="2880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אליפסה 5"/>
            <p:cNvSpPr/>
            <p:nvPr/>
          </p:nvSpPr>
          <p:spPr>
            <a:xfrm>
              <a:off x="3563888" y="4869160"/>
              <a:ext cx="288032" cy="2880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אליפסה 6"/>
            <p:cNvSpPr/>
            <p:nvPr/>
          </p:nvSpPr>
          <p:spPr>
            <a:xfrm>
              <a:off x="3131840" y="3068960"/>
              <a:ext cx="288032" cy="2880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אליפסה 7"/>
            <p:cNvSpPr/>
            <p:nvPr/>
          </p:nvSpPr>
          <p:spPr>
            <a:xfrm>
              <a:off x="2699792" y="4437112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אליפסה 8"/>
            <p:cNvSpPr/>
            <p:nvPr/>
          </p:nvSpPr>
          <p:spPr>
            <a:xfrm>
              <a:off x="4392234" y="4437112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אליפסה 9"/>
            <p:cNvSpPr/>
            <p:nvPr/>
          </p:nvSpPr>
          <p:spPr>
            <a:xfrm>
              <a:off x="3563888" y="3645024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אליפסה 10"/>
            <p:cNvSpPr/>
            <p:nvPr/>
          </p:nvSpPr>
          <p:spPr>
            <a:xfrm>
              <a:off x="3995936" y="4046639"/>
              <a:ext cx="288032" cy="28803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3" name="מחבר ישר 12"/>
            <p:cNvCxnSpPr>
              <a:stCxn id="9" idx="1"/>
              <a:endCxn id="11" idx="5"/>
            </p:cNvCxnSpPr>
            <p:nvPr/>
          </p:nvCxnSpPr>
          <p:spPr>
            <a:xfrm flipH="1" flipV="1">
              <a:off x="4241787" y="4292490"/>
              <a:ext cx="192628" cy="186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ישר 14"/>
            <p:cNvCxnSpPr>
              <a:stCxn id="5" idx="3"/>
              <a:endCxn id="11" idx="7"/>
            </p:cNvCxnSpPr>
            <p:nvPr/>
          </p:nvCxnSpPr>
          <p:spPr>
            <a:xfrm flipH="1">
              <a:off x="4241787" y="3602843"/>
              <a:ext cx="372394" cy="4859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מחבר ישר 16"/>
            <p:cNvCxnSpPr>
              <a:stCxn id="11" idx="3"/>
              <a:endCxn id="6" idx="7"/>
            </p:cNvCxnSpPr>
            <p:nvPr/>
          </p:nvCxnSpPr>
          <p:spPr>
            <a:xfrm flipH="1">
              <a:off x="3809739" y="4292490"/>
              <a:ext cx="228378" cy="61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ישר 18"/>
            <p:cNvCxnSpPr>
              <a:stCxn id="5" idx="2"/>
              <a:endCxn id="10" idx="7"/>
            </p:cNvCxnSpPr>
            <p:nvPr/>
          </p:nvCxnSpPr>
          <p:spPr>
            <a:xfrm flipH="1">
              <a:off x="3809739" y="3501008"/>
              <a:ext cx="762261" cy="1861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ישר 20"/>
            <p:cNvCxnSpPr>
              <a:stCxn id="8" idx="7"/>
              <a:endCxn id="10" idx="3"/>
            </p:cNvCxnSpPr>
            <p:nvPr/>
          </p:nvCxnSpPr>
          <p:spPr>
            <a:xfrm flipV="1">
              <a:off x="2945643" y="3890875"/>
              <a:ext cx="660426" cy="5884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מחבר ישר 22"/>
            <p:cNvCxnSpPr>
              <a:stCxn id="7" idx="6"/>
              <a:endCxn id="5" idx="2"/>
            </p:cNvCxnSpPr>
            <p:nvPr/>
          </p:nvCxnSpPr>
          <p:spPr>
            <a:xfrm>
              <a:off x="3419872" y="3212976"/>
              <a:ext cx="1152128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מחבר ישר 24"/>
            <p:cNvCxnSpPr>
              <a:stCxn id="6" idx="1"/>
              <a:endCxn id="8" idx="5"/>
            </p:cNvCxnSpPr>
            <p:nvPr/>
          </p:nvCxnSpPr>
          <p:spPr>
            <a:xfrm flipH="1" flipV="1">
              <a:off x="2945643" y="4682963"/>
              <a:ext cx="660426" cy="2283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מחבר ישר 26"/>
            <p:cNvCxnSpPr>
              <a:stCxn id="7" idx="2"/>
              <a:endCxn id="4" idx="7"/>
            </p:cNvCxnSpPr>
            <p:nvPr/>
          </p:nvCxnSpPr>
          <p:spPr>
            <a:xfrm flipH="1">
              <a:off x="2441587" y="3212976"/>
              <a:ext cx="690253" cy="4742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מחבר ישר 28"/>
            <p:cNvCxnSpPr>
              <a:stCxn id="8" idx="1"/>
              <a:endCxn id="4" idx="4"/>
            </p:cNvCxnSpPr>
            <p:nvPr/>
          </p:nvCxnSpPr>
          <p:spPr>
            <a:xfrm flipH="1" flipV="1">
              <a:off x="2339752" y="3933056"/>
              <a:ext cx="402221" cy="5462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מחבר ישר 30"/>
            <p:cNvCxnSpPr>
              <a:stCxn id="10" idx="1"/>
              <a:endCxn id="7" idx="4"/>
            </p:cNvCxnSpPr>
            <p:nvPr/>
          </p:nvCxnSpPr>
          <p:spPr>
            <a:xfrm flipH="1" flipV="1">
              <a:off x="3275856" y="3356992"/>
              <a:ext cx="330213" cy="3302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מחבר ישר 32"/>
            <p:cNvCxnSpPr>
              <a:stCxn id="9" idx="3"/>
              <a:endCxn id="6" idx="6"/>
            </p:cNvCxnSpPr>
            <p:nvPr/>
          </p:nvCxnSpPr>
          <p:spPr>
            <a:xfrm flipH="1">
              <a:off x="3851920" y="4682963"/>
              <a:ext cx="582495" cy="3302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צורה חופשית 35"/>
          <p:cNvSpPr/>
          <p:nvPr/>
        </p:nvSpPr>
        <p:spPr>
          <a:xfrm>
            <a:off x="4409546" y="3262057"/>
            <a:ext cx="1892968" cy="720059"/>
          </a:xfrm>
          <a:custGeom>
            <a:avLst/>
            <a:gdLst>
              <a:gd name="connsiteX0" fmla="*/ 0 w 1892968"/>
              <a:gd name="connsiteY0" fmla="*/ 30248 h 720059"/>
              <a:gd name="connsiteX1" fmla="*/ 1090863 w 1892968"/>
              <a:gd name="connsiteY1" fmla="*/ 78375 h 720059"/>
              <a:gd name="connsiteX2" fmla="*/ 1892968 w 1892968"/>
              <a:gd name="connsiteY2" fmla="*/ 704017 h 720059"/>
              <a:gd name="connsiteX3" fmla="*/ 1892968 w 1892968"/>
              <a:gd name="connsiteY3" fmla="*/ 704017 h 720059"/>
              <a:gd name="connsiteX4" fmla="*/ 1876926 w 1892968"/>
              <a:gd name="connsiteY4" fmla="*/ 720059 h 72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968" h="720059">
                <a:moveTo>
                  <a:pt x="0" y="30248"/>
                </a:moveTo>
                <a:cubicBezTo>
                  <a:pt x="387684" y="-1836"/>
                  <a:pt x="775368" y="-33920"/>
                  <a:pt x="1090863" y="78375"/>
                </a:cubicBezTo>
                <a:cubicBezTo>
                  <a:pt x="1406358" y="190670"/>
                  <a:pt x="1892968" y="704017"/>
                  <a:pt x="1892968" y="704017"/>
                </a:cubicBezTo>
                <a:lnTo>
                  <a:pt x="1892968" y="704017"/>
                </a:lnTo>
                <a:lnTo>
                  <a:pt x="1876926" y="720059"/>
                </a:lnTo>
              </a:path>
            </a:pathLst>
          </a:cu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אליפסה 36"/>
          <p:cNvSpPr/>
          <p:nvPr/>
        </p:nvSpPr>
        <p:spPr>
          <a:xfrm>
            <a:off x="6171637" y="3982116"/>
            <a:ext cx="371425" cy="37142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צורה חופשית 37"/>
          <p:cNvSpPr/>
          <p:nvPr/>
        </p:nvSpPr>
        <p:spPr>
          <a:xfrm>
            <a:off x="5275820" y="4078368"/>
            <a:ext cx="898358" cy="80211"/>
          </a:xfrm>
          <a:custGeom>
            <a:avLst/>
            <a:gdLst>
              <a:gd name="connsiteX0" fmla="*/ 0 w 898358"/>
              <a:gd name="connsiteY0" fmla="*/ 0 h 80211"/>
              <a:gd name="connsiteX1" fmla="*/ 898358 w 898358"/>
              <a:gd name="connsiteY1" fmla="*/ 80211 h 8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8358" h="80211">
                <a:moveTo>
                  <a:pt x="0" y="0"/>
                </a:moveTo>
                <a:lnTo>
                  <a:pt x="898358" y="80211"/>
                </a:lnTo>
              </a:path>
            </a:pathLst>
          </a:cu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צורה חופשית 38"/>
          <p:cNvSpPr/>
          <p:nvPr/>
        </p:nvSpPr>
        <p:spPr>
          <a:xfrm>
            <a:off x="3430978" y="4158579"/>
            <a:ext cx="2855494" cy="1045817"/>
          </a:xfrm>
          <a:custGeom>
            <a:avLst/>
            <a:gdLst>
              <a:gd name="connsiteX0" fmla="*/ 0 w 2855494"/>
              <a:gd name="connsiteY0" fmla="*/ 0 h 1045817"/>
              <a:gd name="connsiteX1" fmla="*/ 625642 w 2855494"/>
              <a:gd name="connsiteY1" fmla="*/ 898358 h 1045817"/>
              <a:gd name="connsiteX2" fmla="*/ 1925052 w 2855494"/>
              <a:gd name="connsiteY2" fmla="*/ 978568 h 1045817"/>
              <a:gd name="connsiteX3" fmla="*/ 2855494 w 2855494"/>
              <a:gd name="connsiteY3" fmla="*/ 224589 h 104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5494" h="1045817">
                <a:moveTo>
                  <a:pt x="0" y="0"/>
                </a:moveTo>
                <a:cubicBezTo>
                  <a:pt x="152400" y="367631"/>
                  <a:pt x="304800" y="735263"/>
                  <a:pt x="625642" y="898358"/>
                </a:cubicBezTo>
                <a:cubicBezTo>
                  <a:pt x="946484" y="1061453"/>
                  <a:pt x="1553410" y="1090863"/>
                  <a:pt x="1925052" y="978568"/>
                </a:cubicBezTo>
                <a:cubicBezTo>
                  <a:pt x="2296694" y="866273"/>
                  <a:pt x="2576094" y="545431"/>
                  <a:pt x="2855494" y="224589"/>
                </a:cubicBezTo>
              </a:path>
            </a:pathLst>
          </a:custGeom>
          <a:noFill/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אליפסה 41"/>
          <p:cNvSpPr/>
          <p:nvPr/>
        </p:nvSpPr>
        <p:spPr>
          <a:xfrm>
            <a:off x="1923165" y="2511160"/>
            <a:ext cx="360040" cy="36004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צורה חופשית 44"/>
          <p:cNvSpPr/>
          <p:nvPr/>
        </p:nvSpPr>
        <p:spPr>
          <a:xfrm>
            <a:off x="2195736" y="2132856"/>
            <a:ext cx="3048000" cy="710270"/>
          </a:xfrm>
          <a:custGeom>
            <a:avLst/>
            <a:gdLst>
              <a:gd name="connsiteX0" fmla="*/ 3048000 w 3048000"/>
              <a:gd name="connsiteY0" fmla="*/ 710270 h 710270"/>
              <a:gd name="connsiteX1" fmla="*/ 2213810 w 3048000"/>
              <a:gd name="connsiteY1" fmla="*/ 68586 h 710270"/>
              <a:gd name="connsiteX2" fmla="*/ 818147 w 3048000"/>
              <a:gd name="connsiteY2" fmla="*/ 52544 h 710270"/>
              <a:gd name="connsiteX3" fmla="*/ 0 w 3048000"/>
              <a:gd name="connsiteY3" fmla="*/ 373386 h 71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710270">
                <a:moveTo>
                  <a:pt x="3048000" y="710270"/>
                </a:moveTo>
                <a:cubicBezTo>
                  <a:pt x="2816726" y="444238"/>
                  <a:pt x="2585452" y="178207"/>
                  <a:pt x="2213810" y="68586"/>
                </a:cubicBezTo>
                <a:cubicBezTo>
                  <a:pt x="1842168" y="-41035"/>
                  <a:pt x="1187115" y="1744"/>
                  <a:pt x="818147" y="52544"/>
                </a:cubicBezTo>
                <a:cubicBezTo>
                  <a:pt x="449179" y="103344"/>
                  <a:pt x="224589" y="238365"/>
                  <a:pt x="0" y="373386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צורה חופשית 45"/>
          <p:cNvSpPr/>
          <p:nvPr/>
        </p:nvSpPr>
        <p:spPr>
          <a:xfrm>
            <a:off x="2291988" y="2474079"/>
            <a:ext cx="1443790" cy="144458"/>
          </a:xfrm>
          <a:custGeom>
            <a:avLst/>
            <a:gdLst>
              <a:gd name="connsiteX0" fmla="*/ 1443790 w 1443790"/>
              <a:gd name="connsiteY0" fmla="*/ 128416 h 144458"/>
              <a:gd name="connsiteX1" fmla="*/ 818148 w 1443790"/>
              <a:gd name="connsiteY1" fmla="*/ 79 h 144458"/>
              <a:gd name="connsiteX2" fmla="*/ 0 w 1443790"/>
              <a:gd name="connsiteY2" fmla="*/ 144458 h 14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3790" h="144458">
                <a:moveTo>
                  <a:pt x="1443790" y="128416"/>
                </a:moveTo>
                <a:cubicBezTo>
                  <a:pt x="1251285" y="62910"/>
                  <a:pt x="1058780" y="-2595"/>
                  <a:pt x="818148" y="79"/>
                </a:cubicBezTo>
                <a:cubicBezTo>
                  <a:pt x="577516" y="2753"/>
                  <a:pt x="288758" y="73605"/>
                  <a:pt x="0" y="144458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צורה חופשית 46"/>
          <p:cNvSpPr/>
          <p:nvPr/>
        </p:nvSpPr>
        <p:spPr>
          <a:xfrm>
            <a:off x="2259904" y="2811042"/>
            <a:ext cx="529389" cy="368969"/>
          </a:xfrm>
          <a:custGeom>
            <a:avLst/>
            <a:gdLst>
              <a:gd name="connsiteX0" fmla="*/ 529389 w 529389"/>
              <a:gd name="connsiteY0" fmla="*/ 368969 h 368969"/>
              <a:gd name="connsiteX1" fmla="*/ 0 w 529389"/>
              <a:gd name="connsiteY1" fmla="*/ 0 h 36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9389" h="368969">
                <a:moveTo>
                  <a:pt x="529389" y="368969"/>
                </a:moveTo>
                <a:lnTo>
                  <a:pt x="0" y="0"/>
                </a:ln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צורה חופשית 47"/>
          <p:cNvSpPr/>
          <p:nvPr/>
        </p:nvSpPr>
        <p:spPr>
          <a:xfrm>
            <a:off x="2099483" y="2907295"/>
            <a:ext cx="2085474" cy="1788599"/>
          </a:xfrm>
          <a:custGeom>
            <a:avLst/>
            <a:gdLst>
              <a:gd name="connsiteX0" fmla="*/ 2085474 w 2085474"/>
              <a:gd name="connsiteY0" fmla="*/ 1620252 h 1788599"/>
              <a:gd name="connsiteX1" fmla="*/ 930442 w 2085474"/>
              <a:gd name="connsiteY1" fmla="*/ 1636294 h 1788599"/>
              <a:gd name="connsiteX2" fmla="*/ 0 w 2085474"/>
              <a:gd name="connsiteY2" fmla="*/ 0 h 178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5474" h="1788599">
                <a:moveTo>
                  <a:pt x="2085474" y="1620252"/>
                </a:moveTo>
                <a:cubicBezTo>
                  <a:pt x="1681747" y="1763294"/>
                  <a:pt x="1278021" y="1906336"/>
                  <a:pt x="930442" y="1636294"/>
                </a:cubicBezTo>
                <a:cubicBezTo>
                  <a:pt x="582863" y="1366252"/>
                  <a:pt x="291431" y="683126"/>
                  <a:pt x="0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אליפסה 48"/>
          <p:cNvSpPr/>
          <p:nvPr/>
        </p:nvSpPr>
        <p:spPr>
          <a:xfrm>
            <a:off x="6286472" y="2618537"/>
            <a:ext cx="389221" cy="38922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צורה חופשית 49"/>
          <p:cNvSpPr/>
          <p:nvPr/>
        </p:nvSpPr>
        <p:spPr>
          <a:xfrm>
            <a:off x="4874767" y="3003547"/>
            <a:ext cx="1540042" cy="609600"/>
          </a:xfrm>
          <a:custGeom>
            <a:avLst/>
            <a:gdLst>
              <a:gd name="connsiteX0" fmla="*/ 0 w 1540042"/>
              <a:gd name="connsiteY0" fmla="*/ 609600 h 609600"/>
              <a:gd name="connsiteX1" fmla="*/ 1010653 w 1540042"/>
              <a:gd name="connsiteY1" fmla="*/ 368969 h 609600"/>
              <a:gd name="connsiteX2" fmla="*/ 1540042 w 1540042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0042" h="609600">
                <a:moveTo>
                  <a:pt x="0" y="609600"/>
                </a:moveTo>
                <a:cubicBezTo>
                  <a:pt x="376989" y="540084"/>
                  <a:pt x="753979" y="470569"/>
                  <a:pt x="1010653" y="368969"/>
                </a:cubicBezTo>
                <a:cubicBezTo>
                  <a:pt x="1267327" y="267369"/>
                  <a:pt x="1403684" y="133684"/>
                  <a:pt x="1540042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03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75">
        <p:fade/>
      </p:transition>
    </mc:Choice>
    <mc:Fallback xmlns="">
      <p:transition spd="med" advTm="24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Distance Oracle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1714771" y="155679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Given two locations,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answers the distance between the two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4771" y="2708919"/>
            <a:ext cx="5728507" cy="374441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375829"/>
      </p:ext>
    </p:extLst>
  </p:cSld>
  <p:clrMapOvr>
    <a:masterClrMapping/>
  </p:clrMapOvr>
  <p:transition spd="med" advTm="2207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Vertices and Labels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distance oracles 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33" name="Oval 32"/>
          <p:cNvSpPr/>
          <p:nvPr/>
        </p:nvSpPr>
        <p:spPr>
          <a:xfrm>
            <a:off x="2802313" y="4110639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417413" y="3750599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927742" y="3308050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4270022" y="4492325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38" name="Straight Connector 37"/>
          <p:cNvCxnSpPr>
            <a:stCxn id="33" idx="7"/>
            <a:endCxn id="35" idx="3"/>
          </p:cNvCxnSpPr>
          <p:nvPr/>
        </p:nvCxnSpPr>
        <p:spPr>
          <a:xfrm flipV="1">
            <a:off x="3109626" y="3615363"/>
            <a:ext cx="870843" cy="54800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392670" y="360022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1" name="Straight Connector 40"/>
          <p:cNvCxnSpPr>
            <a:stCxn id="35" idx="4"/>
            <a:endCxn id="36" idx="0"/>
          </p:cNvCxnSpPr>
          <p:nvPr/>
        </p:nvCxnSpPr>
        <p:spPr>
          <a:xfrm>
            <a:off x="4107762" y="3668090"/>
            <a:ext cx="342280" cy="8242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265751" y="3803953"/>
            <a:ext cx="3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44" name="Straight Connector 43"/>
          <p:cNvCxnSpPr>
            <a:stCxn id="33" idx="5"/>
            <a:endCxn id="36" idx="2"/>
          </p:cNvCxnSpPr>
          <p:nvPr/>
        </p:nvCxnSpPr>
        <p:spPr>
          <a:xfrm>
            <a:off x="3109626" y="4417952"/>
            <a:ext cx="1160396" cy="2543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92670" y="4534752"/>
            <a:ext cx="4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47" name="Straight Connector 46"/>
          <p:cNvCxnSpPr>
            <a:stCxn id="35" idx="6"/>
            <a:endCxn id="34" idx="1"/>
          </p:cNvCxnSpPr>
          <p:nvPr/>
        </p:nvCxnSpPr>
        <p:spPr>
          <a:xfrm>
            <a:off x="4287782" y="3488070"/>
            <a:ext cx="1182358" cy="31525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716016" y="3356992"/>
            <a:ext cx="4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07370"/>
      </p:ext>
    </p:extLst>
  </p:cSld>
  <p:clrMapOvr>
    <a:masterClrMapping/>
  </p:clrMapOvr>
  <p:transition spd="med" advTm="38574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Vertices and Labels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Vertex-Label distance oracles </a:t>
            </a: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5" name="Oval 4"/>
          <p:cNvSpPr/>
          <p:nvPr/>
        </p:nvSpPr>
        <p:spPr>
          <a:xfrm>
            <a:off x="2802313" y="4110639"/>
            <a:ext cx="360040" cy="3600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417413" y="3750599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927742" y="3308050"/>
            <a:ext cx="360040" cy="36004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270022" y="4492325"/>
            <a:ext cx="360040" cy="36004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9" name="Straight Connector 8"/>
          <p:cNvCxnSpPr>
            <a:stCxn id="5" idx="7"/>
            <a:endCxn id="7" idx="3"/>
          </p:cNvCxnSpPr>
          <p:nvPr/>
        </p:nvCxnSpPr>
        <p:spPr>
          <a:xfrm flipV="1">
            <a:off x="3109626" y="3615363"/>
            <a:ext cx="870843" cy="54800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92670" y="360022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>
            <a:stCxn id="7" idx="4"/>
            <a:endCxn id="8" idx="0"/>
          </p:cNvCxnSpPr>
          <p:nvPr/>
        </p:nvCxnSpPr>
        <p:spPr>
          <a:xfrm>
            <a:off x="4107762" y="3668090"/>
            <a:ext cx="342280" cy="8242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65751" y="3803953"/>
            <a:ext cx="3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2"/>
          <p:cNvCxnSpPr>
            <a:stCxn id="5" idx="5"/>
            <a:endCxn id="8" idx="2"/>
          </p:cNvCxnSpPr>
          <p:nvPr/>
        </p:nvCxnSpPr>
        <p:spPr>
          <a:xfrm>
            <a:off x="3109626" y="4417952"/>
            <a:ext cx="1160396" cy="2543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92670" y="4534752"/>
            <a:ext cx="4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15" name="Straight Connector 14"/>
          <p:cNvCxnSpPr>
            <a:stCxn id="7" idx="6"/>
            <a:endCxn id="6" idx="1"/>
          </p:cNvCxnSpPr>
          <p:nvPr/>
        </p:nvCxnSpPr>
        <p:spPr>
          <a:xfrm>
            <a:off x="4287782" y="3488070"/>
            <a:ext cx="1182358" cy="31525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16016" y="3356992"/>
            <a:ext cx="43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24981"/>
      </p:ext>
    </p:extLst>
  </p:cSld>
  <p:clrMapOvr>
    <a:masterClrMapping/>
  </p:clrMapOvr>
  <p:transition spd="med" advTm="39865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measures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14400" y="1697812"/>
            <a:ext cx="8229600" cy="168478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 smtClean="0"/>
              <a:t>Preprocess a graph 	 	Construction time</a:t>
            </a:r>
          </a:p>
          <a:p>
            <a:pPr marL="0" indent="0" algn="l" rtl="0">
              <a:buNone/>
            </a:pPr>
            <a:r>
              <a:rPr lang="en-US" sz="2800" dirty="0" smtClean="0"/>
              <a:t>Keep </a:t>
            </a:r>
            <a:r>
              <a:rPr lang="en-US" sz="2800" dirty="0"/>
              <a:t>minimal </a:t>
            </a:r>
            <a:r>
              <a:rPr lang="en-US" sz="2800" dirty="0" smtClean="0"/>
              <a:t>data 	 	Space requirement</a:t>
            </a:r>
          </a:p>
          <a:p>
            <a:pPr marL="0" indent="0" algn="l" rtl="0">
              <a:buNone/>
            </a:pPr>
            <a:r>
              <a:rPr lang="en-US" sz="2800" dirty="0" smtClean="0"/>
              <a:t>Answer distance queries 	 	Query time</a:t>
            </a:r>
          </a:p>
          <a:p>
            <a:pPr marL="0" indent="0" algn="l" rtl="0"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62770"/>
            <a:ext cx="324036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2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541">
        <p:fade/>
      </p:transition>
    </mc:Choice>
    <mc:Fallback xmlns="">
      <p:transition spd="med" advTm="645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כותרת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rtl="0"/>
                <a:r>
                  <a:rPr lang="en-US" b="1" dirty="0"/>
                  <a:t>(1+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𝝐</m:t>
                    </m:r>
                  </m:oMath>
                </a14:m>
                <a:r>
                  <a:rPr lang="en-US" b="1" dirty="0"/>
                  <a:t>)-stretch</a:t>
                </a:r>
                <a:endParaRPr lang="he-IL" b="1" dirty="0"/>
              </a:p>
            </p:txBody>
          </p:sp>
        </mc:Choice>
        <mc:Fallback xmlns="">
          <p:sp>
            <p:nvSpPr>
              <p:cNvPr id="2" name="כותרת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07288" cy="4709120"/>
              </a:xfrm>
            </p:spPr>
            <p:txBody>
              <a:bodyPr>
                <a:noAutofit/>
              </a:bodyPr>
              <a:lstStyle/>
              <a:p>
                <a:pPr marL="0" indent="0" algn="l">
                  <a:buNone/>
                </a:pPr>
                <a:r>
                  <a:rPr lang="en-US" sz="3000" dirty="0" smtClean="0"/>
                  <a:t>We </a:t>
                </a:r>
                <a:r>
                  <a:rPr lang="en-US" sz="3000" dirty="0"/>
                  <a:t>consider </a:t>
                </a:r>
                <a:r>
                  <a:rPr lang="en-US" sz="3000" b="1" dirty="0"/>
                  <a:t>approximate</a:t>
                </a:r>
                <a:r>
                  <a:rPr lang="en-US" sz="3000" dirty="0"/>
                  <a:t> distance </a:t>
                </a:r>
                <a:r>
                  <a:rPr lang="en-US" sz="3000" dirty="0" smtClean="0"/>
                  <a:t>oracle. </a:t>
                </a:r>
              </a:p>
              <a:p>
                <a:pPr marL="0" indent="0" algn="l">
                  <a:buNone/>
                </a:pPr>
                <a:endParaRPr lang="en-US" sz="3000" dirty="0" smtClean="0"/>
              </a:p>
              <a:p>
                <a:pPr marL="0" indent="0" algn="l">
                  <a:buNone/>
                </a:pPr>
                <a:endParaRPr lang="en-US" sz="3000" dirty="0" smtClean="0"/>
              </a:p>
              <a:p>
                <a:pPr marL="0" indent="0" algn="l">
                  <a:buNone/>
                </a:pPr>
                <a:endParaRPr lang="en-US" sz="3000" dirty="0" smtClean="0"/>
              </a:p>
              <a:p>
                <a:pPr marL="0" indent="0" algn="l">
                  <a:buNone/>
                </a:pPr>
                <a:endParaRPr lang="en-US" sz="3000" dirty="0"/>
              </a:p>
              <a:p>
                <a:pPr marL="0" indent="0" algn="l" rtl="0">
                  <a:buNone/>
                </a:pPr>
                <a:r>
                  <a:rPr lang="en-US" sz="3000" dirty="0" smtClean="0"/>
                  <a:t>For any </a:t>
                </a:r>
                <a:r>
                  <a:rPr lang="en-US" sz="3000" dirty="0"/>
                  <a:t>given fixed parameter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𝜖</m:t>
                    </m:r>
                    <m:r>
                      <a:rPr lang="en-US" sz="3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000" dirty="0" smtClean="0"/>
                  <a:t>&gt; </a:t>
                </a:r>
                <a:r>
                  <a:rPr lang="en-US" sz="3000" dirty="0"/>
                  <a:t>0, returns a distance </a:t>
                </a:r>
                <a:r>
                  <a:rPr lang="en-US" sz="3000" b="1" dirty="0"/>
                  <a:t>estimate</a:t>
                </a:r>
                <a:r>
                  <a:rPr lang="en-US" sz="3000" dirty="0"/>
                  <a:t> that is </a:t>
                </a:r>
                <a:r>
                  <a:rPr lang="en-US" sz="3000" u="sng" dirty="0" smtClean="0"/>
                  <a:t>at most (1+</a:t>
                </a:r>
                <a14:m>
                  <m:oMath xmlns:m="http://schemas.openxmlformats.org/officeDocument/2006/math">
                    <m:r>
                      <a:rPr lang="en-US" sz="3000" b="0" i="1" u="sng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3000" u="sng" dirty="0"/>
                  <a:t>) times the true distance</a:t>
                </a:r>
                <a:r>
                  <a:rPr lang="en-US" sz="3000" dirty="0"/>
                  <a:t> </a:t>
                </a:r>
                <a:r>
                  <a:rPr lang="en-US" sz="3000" dirty="0" smtClean="0"/>
                  <a:t>queried (and at </a:t>
                </a:r>
                <a:r>
                  <a:rPr lang="en-US" sz="3000" dirty="0"/>
                  <a:t>least the true </a:t>
                </a:r>
                <a:r>
                  <a:rPr lang="en-US" sz="3000" dirty="0" smtClean="0"/>
                  <a:t>distance).                               </a:t>
                </a:r>
                <a:endParaRPr lang="he-IL" sz="3000" b="1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07288" cy="4709120"/>
              </a:xfrm>
              <a:blipFill rotWithShape="0">
                <a:blip r:embed="rId4"/>
                <a:stretch>
                  <a:fillRect l="-1648" t="-1554" r="-22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533362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2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1881">
        <p:fade/>
      </p:transition>
    </mc:Choice>
    <mc:Fallback xmlns="">
      <p:transition spd="med" advTm="518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Solutions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2800" dirty="0" smtClean="0"/>
                  <a:t>For labeled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 smtClean="0"/>
                  <a:t> and labels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 smtClean="0"/>
                  <a:t> :</a:t>
                </a:r>
              </a:p>
              <a:p>
                <a:pPr algn="l" rtl="0"/>
                <a:r>
                  <a:rPr lang="en-US" sz="2800" dirty="0" smtClean="0"/>
                  <a:t>Keep all distances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) </a:t>
                </a:r>
              </a:p>
              <a:p>
                <a:pPr lvl="1" algn="l" rtl="0"/>
                <a:r>
                  <a:rPr lang="en-US" sz="2400" dirty="0" smtClean="0"/>
                  <a:t>Answer queries immediately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).</a:t>
                </a:r>
              </a:p>
              <a:p>
                <a:pPr algn="l" rtl="0"/>
                <a:r>
                  <a:rPr lang="en-US" sz="2800" dirty="0" smtClean="0"/>
                  <a:t>Keep just the graph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sz="2800" dirty="0" smtClean="0"/>
                  <a:t>) </a:t>
                </a:r>
              </a:p>
              <a:p>
                <a:pPr lvl="1" algn="l" rtl="0"/>
                <a:r>
                  <a:rPr lang="en-US" sz="2400" dirty="0" smtClean="0"/>
                  <a:t>Answer by running </a:t>
                </a:r>
                <a:r>
                  <a:rPr lang="en-US" sz="2400" dirty="0" err="1" smtClean="0"/>
                  <a:t>dijkstra</a:t>
                </a:r>
                <a:r>
                  <a:rPr lang="en-US" sz="2400" dirty="0" smtClean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).</a:t>
                </a:r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12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קבוצה 33"/>
          <p:cNvGrpSpPr/>
          <p:nvPr/>
        </p:nvGrpSpPr>
        <p:grpSpPr>
          <a:xfrm>
            <a:off x="3239852" y="4365104"/>
            <a:ext cx="2664296" cy="2088232"/>
            <a:chOff x="2195736" y="3068960"/>
            <a:chExt cx="2664296" cy="2088232"/>
          </a:xfrm>
        </p:grpSpPr>
        <p:sp>
          <p:nvSpPr>
            <p:cNvPr id="6" name="אליפסה 3"/>
            <p:cNvSpPr/>
            <p:nvPr/>
          </p:nvSpPr>
          <p:spPr>
            <a:xfrm>
              <a:off x="2195736" y="3645024"/>
              <a:ext cx="288032" cy="2880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אליפסה 4"/>
            <p:cNvSpPr/>
            <p:nvPr/>
          </p:nvSpPr>
          <p:spPr>
            <a:xfrm>
              <a:off x="4572000" y="3356992"/>
              <a:ext cx="288032" cy="2880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אליפסה 5"/>
            <p:cNvSpPr/>
            <p:nvPr/>
          </p:nvSpPr>
          <p:spPr>
            <a:xfrm>
              <a:off x="3563888" y="4869160"/>
              <a:ext cx="288032" cy="2880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אליפסה 6"/>
            <p:cNvSpPr/>
            <p:nvPr/>
          </p:nvSpPr>
          <p:spPr>
            <a:xfrm>
              <a:off x="3131840" y="3068960"/>
              <a:ext cx="288032" cy="288032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אליפסה 7"/>
            <p:cNvSpPr/>
            <p:nvPr/>
          </p:nvSpPr>
          <p:spPr>
            <a:xfrm>
              <a:off x="2699792" y="4437112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אליפסה 8"/>
            <p:cNvSpPr/>
            <p:nvPr/>
          </p:nvSpPr>
          <p:spPr>
            <a:xfrm>
              <a:off x="4392234" y="4437112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אליפסה 9"/>
            <p:cNvSpPr/>
            <p:nvPr/>
          </p:nvSpPr>
          <p:spPr>
            <a:xfrm>
              <a:off x="3563888" y="3645024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אליפסה 10"/>
            <p:cNvSpPr/>
            <p:nvPr/>
          </p:nvSpPr>
          <p:spPr>
            <a:xfrm>
              <a:off x="3995936" y="4046639"/>
              <a:ext cx="288032" cy="28803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4" name="מחבר ישר 12"/>
            <p:cNvCxnSpPr>
              <a:stCxn id="11" idx="1"/>
              <a:endCxn id="13" idx="5"/>
            </p:cNvCxnSpPr>
            <p:nvPr/>
          </p:nvCxnSpPr>
          <p:spPr>
            <a:xfrm flipH="1" flipV="1">
              <a:off x="4241787" y="4292490"/>
              <a:ext cx="192628" cy="186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ישר 14"/>
            <p:cNvCxnSpPr>
              <a:stCxn id="7" idx="3"/>
              <a:endCxn id="13" idx="7"/>
            </p:cNvCxnSpPr>
            <p:nvPr/>
          </p:nvCxnSpPr>
          <p:spPr>
            <a:xfrm flipH="1">
              <a:off x="4241787" y="3602843"/>
              <a:ext cx="372394" cy="4859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ישר 16"/>
            <p:cNvCxnSpPr>
              <a:stCxn id="13" idx="3"/>
              <a:endCxn id="8" idx="7"/>
            </p:cNvCxnSpPr>
            <p:nvPr/>
          </p:nvCxnSpPr>
          <p:spPr>
            <a:xfrm flipH="1">
              <a:off x="3809739" y="4292490"/>
              <a:ext cx="228378" cy="6188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מחבר ישר 18"/>
            <p:cNvCxnSpPr>
              <a:stCxn id="7" idx="2"/>
              <a:endCxn id="12" idx="7"/>
            </p:cNvCxnSpPr>
            <p:nvPr/>
          </p:nvCxnSpPr>
          <p:spPr>
            <a:xfrm flipH="1">
              <a:off x="3809739" y="3501008"/>
              <a:ext cx="762261" cy="1861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מחבר ישר 20"/>
            <p:cNvCxnSpPr>
              <a:stCxn id="10" idx="7"/>
              <a:endCxn id="12" idx="3"/>
            </p:cNvCxnSpPr>
            <p:nvPr/>
          </p:nvCxnSpPr>
          <p:spPr>
            <a:xfrm flipV="1">
              <a:off x="2945643" y="3890875"/>
              <a:ext cx="660426" cy="5884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ישר 22"/>
            <p:cNvCxnSpPr>
              <a:stCxn id="9" idx="6"/>
              <a:endCxn id="7" idx="2"/>
            </p:cNvCxnSpPr>
            <p:nvPr/>
          </p:nvCxnSpPr>
          <p:spPr>
            <a:xfrm>
              <a:off x="3419872" y="3212976"/>
              <a:ext cx="1152128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מחבר ישר 24"/>
            <p:cNvCxnSpPr>
              <a:stCxn id="8" idx="1"/>
              <a:endCxn id="10" idx="5"/>
            </p:cNvCxnSpPr>
            <p:nvPr/>
          </p:nvCxnSpPr>
          <p:spPr>
            <a:xfrm flipH="1" flipV="1">
              <a:off x="2945643" y="4682963"/>
              <a:ext cx="660426" cy="2283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ישר 26"/>
            <p:cNvCxnSpPr>
              <a:stCxn id="9" idx="2"/>
              <a:endCxn id="6" idx="7"/>
            </p:cNvCxnSpPr>
            <p:nvPr/>
          </p:nvCxnSpPr>
          <p:spPr>
            <a:xfrm flipH="1">
              <a:off x="2441587" y="3212976"/>
              <a:ext cx="690253" cy="4742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מחבר ישר 28"/>
            <p:cNvCxnSpPr>
              <a:stCxn id="10" idx="1"/>
              <a:endCxn id="6" idx="4"/>
            </p:cNvCxnSpPr>
            <p:nvPr/>
          </p:nvCxnSpPr>
          <p:spPr>
            <a:xfrm flipH="1" flipV="1">
              <a:off x="2339752" y="3933056"/>
              <a:ext cx="402221" cy="5462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מחבר ישר 30"/>
            <p:cNvCxnSpPr>
              <a:stCxn id="12" idx="1"/>
              <a:endCxn id="9" idx="4"/>
            </p:cNvCxnSpPr>
            <p:nvPr/>
          </p:nvCxnSpPr>
          <p:spPr>
            <a:xfrm flipH="1" flipV="1">
              <a:off x="3275856" y="3356992"/>
              <a:ext cx="330213" cy="3302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מחבר ישר 32"/>
            <p:cNvCxnSpPr>
              <a:stCxn id="11" idx="3"/>
              <a:endCxn id="8" idx="6"/>
            </p:cNvCxnSpPr>
            <p:nvPr/>
          </p:nvCxnSpPr>
          <p:spPr>
            <a:xfrm flipH="1">
              <a:off x="3851920" y="4682963"/>
              <a:ext cx="582495" cy="3302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40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797">
        <p:fade/>
      </p:transition>
    </mc:Choice>
    <mc:Fallback xmlns="">
      <p:transition spd="med" advTm="757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Graphs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4" y="1417638"/>
            <a:ext cx="7380952" cy="495238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Freeform 19"/>
          <p:cNvSpPr/>
          <p:nvPr/>
        </p:nvSpPr>
        <p:spPr>
          <a:xfrm>
            <a:off x="2592593" y="1624405"/>
            <a:ext cx="5561703" cy="4582757"/>
          </a:xfrm>
          <a:custGeom>
            <a:avLst/>
            <a:gdLst>
              <a:gd name="connsiteX0" fmla="*/ 3313355 w 5561703"/>
              <a:gd name="connsiteY0" fmla="*/ 365760 h 4582757"/>
              <a:gd name="connsiteX1" fmla="*/ 0 w 5561703"/>
              <a:gd name="connsiteY1" fmla="*/ 2700169 h 4582757"/>
              <a:gd name="connsiteX2" fmla="*/ 96819 w 5561703"/>
              <a:gd name="connsiteY2" fmla="*/ 3377901 h 4582757"/>
              <a:gd name="connsiteX3" fmla="*/ 1807285 w 5561703"/>
              <a:gd name="connsiteY3" fmla="*/ 4098663 h 4582757"/>
              <a:gd name="connsiteX4" fmla="*/ 2119256 w 5561703"/>
              <a:gd name="connsiteY4" fmla="*/ 4582757 h 4582757"/>
              <a:gd name="connsiteX5" fmla="*/ 4528969 w 5561703"/>
              <a:gd name="connsiteY5" fmla="*/ 3948056 h 4582757"/>
              <a:gd name="connsiteX6" fmla="*/ 5346551 w 5561703"/>
              <a:gd name="connsiteY6" fmla="*/ 3313355 h 4582757"/>
              <a:gd name="connsiteX7" fmla="*/ 5561703 w 5561703"/>
              <a:gd name="connsiteY7" fmla="*/ 1635162 h 4582757"/>
              <a:gd name="connsiteX8" fmla="*/ 4787153 w 5561703"/>
              <a:gd name="connsiteY8" fmla="*/ 570155 h 4582757"/>
              <a:gd name="connsiteX9" fmla="*/ 4701092 w 5561703"/>
              <a:gd name="connsiteY9" fmla="*/ 527124 h 4582757"/>
              <a:gd name="connsiteX10" fmla="*/ 4647303 w 5561703"/>
              <a:gd name="connsiteY10" fmla="*/ 505609 h 4582757"/>
              <a:gd name="connsiteX11" fmla="*/ 4292301 w 5561703"/>
              <a:gd name="connsiteY11" fmla="*/ 0 h 4582757"/>
              <a:gd name="connsiteX12" fmla="*/ 3313355 w 5561703"/>
              <a:gd name="connsiteY12" fmla="*/ 365760 h 458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61703" h="4582757">
                <a:moveTo>
                  <a:pt x="3313355" y="365760"/>
                </a:moveTo>
                <a:lnTo>
                  <a:pt x="0" y="2700169"/>
                </a:lnTo>
                <a:lnTo>
                  <a:pt x="96819" y="3377901"/>
                </a:lnTo>
                <a:lnTo>
                  <a:pt x="1807285" y="4098663"/>
                </a:lnTo>
                <a:lnTo>
                  <a:pt x="2119256" y="4582757"/>
                </a:lnTo>
                <a:lnTo>
                  <a:pt x="4528969" y="3948056"/>
                </a:lnTo>
                <a:lnTo>
                  <a:pt x="5346551" y="3313355"/>
                </a:lnTo>
                <a:lnTo>
                  <a:pt x="5561703" y="1635162"/>
                </a:lnTo>
                <a:lnTo>
                  <a:pt x="4787153" y="570155"/>
                </a:lnTo>
                <a:cubicBezTo>
                  <a:pt x="4758466" y="555811"/>
                  <a:pt x="4730213" y="540564"/>
                  <a:pt x="4701092" y="527124"/>
                </a:cubicBezTo>
                <a:cubicBezTo>
                  <a:pt x="4683559" y="519032"/>
                  <a:pt x="4647303" y="505609"/>
                  <a:pt x="4647303" y="505609"/>
                </a:cubicBezTo>
                <a:lnTo>
                  <a:pt x="4292301" y="0"/>
                </a:lnTo>
                <a:lnTo>
                  <a:pt x="3313355" y="365760"/>
                </a:lnTo>
                <a:close/>
              </a:path>
            </a:pathLst>
          </a:custGeom>
          <a:noFill/>
          <a:ln w="3810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043492" y="2259106"/>
            <a:ext cx="3248809" cy="4055633"/>
          </a:xfrm>
          <a:custGeom>
            <a:avLst/>
            <a:gdLst>
              <a:gd name="connsiteX0" fmla="*/ 365760 w 3248809"/>
              <a:gd name="connsiteY0" fmla="*/ 21515 h 4055633"/>
              <a:gd name="connsiteX1" fmla="*/ 1602889 w 3248809"/>
              <a:gd name="connsiteY1" fmla="*/ 1021976 h 4055633"/>
              <a:gd name="connsiteX2" fmla="*/ 2355924 w 3248809"/>
              <a:gd name="connsiteY2" fmla="*/ 570155 h 4055633"/>
              <a:gd name="connsiteX3" fmla="*/ 2452743 w 3248809"/>
              <a:gd name="connsiteY3" fmla="*/ 527125 h 4055633"/>
              <a:gd name="connsiteX4" fmla="*/ 2796988 w 3248809"/>
              <a:gd name="connsiteY4" fmla="*/ 871369 h 4055633"/>
              <a:gd name="connsiteX5" fmla="*/ 1850315 w 3248809"/>
              <a:gd name="connsiteY5" fmla="*/ 1581374 h 4055633"/>
              <a:gd name="connsiteX6" fmla="*/ 1473797 w 3248809"/>
              <a:gd name="connsiteY6" fmla="*/ 2022438 h 4055633"/>
              <a:gd name="connsiteX7" fmla="*/ 1473797 w 3248809"/>
              <a:gd name="connsiteY7" fmla="*/ 2581835 h 4055633"/>
              <a:gd name="connsiteX8" fmla="*/ 1527586 w 3248809"/>
              <a:gd name="connsiteY8" fmla="*/ 2807746 h 4055633"/>
              <a:gd name="connsiteX9" fmla="*/ 1882588 w 3248809"/>
              <a:gd name="connsiteY9" fmla="*/ 3022899 h 4055633"/>
              <a:gd name="connsiteX10" fmla="*/ 2614108 w 3248809"/>
              <a:gd name="connsiteY10" fmla="*/ 3216536 h 4055633"/>
              <a:gd name="connsiteX11" fmla="*/ 2893807 w 3248809"/>
              <a:gd name="connsiteY11" fmla="*/ 3377901 h 4055633"/>
              <a:gd name="connsiteX12" fmla="*/ 3248809 w 3248809"/>
              <a:gd name="connsiteY12" fmla="*/ 3754419 h 4055633"/>
              <a:gd name="connsiteX13" fmla="*/ 3108960 w 3248809"/>
              <a:gd name="connsiteY13" fmla="*/ 4055633 h 4055633"/>
              <a:gd name="connsiteX14" fmla="*/ 441063 w 3248809"/>
              <a:gd name="connsiteY14" fmla="*/ 4012602 h 4055633"/>
              <a:gd name="connsiteX15" fmla="*/ 0 w 3248809"/>
              <a:gd name="connsiteY15" fmla="*/ 3377901 h 4055633"/>
              <a:gd name="connsiteX16" fmla="*/ 96819 w 3248809"/>
              <a:gd name="connsiteY16" fmla="*/ 0 h 4055633"/>
              <a:gd name="connsiteX17" fmla="*/ 365760 w 3248809"/>
              <a:gd name="connsiteY17" fmla="*/ 21515 h 4055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48809" h="4055633">
                <a:moveTo>
                  <a:pt x="365760" y="21515"/>
                </a:moveTo>
                <a:lnTo>
                  <a:pt x="1602889" y="1021976"/>
                </a:lnTo>
                <a:lnTo>
                  <a:pt x="2355924" y="570155"/>
                </a:lnTo>
                <a:lnTo>
                  <a:pt x="2452743" y="527125"/>
                </a:lnTo>
                <a:lnTo>
                  <a:pt x="2796988" y="871369"/>
                </a:lnTo>
                <a:lnTo>
                  <a:pt x="1850315" y="1581374"/>
                </a:lnTo>
                <a:lnTo>
                  <a:pt x="1473797" y="2022438"/>
                </a:lnTo>
                <a:lnTo>
                  <a:pt x="1473797" y="2581835"/>
                </a:lnTo>
                <a:lnTo>
                  <a:pt x="1527586" y="2807746"/>
                </a:lnTo>
                <a:lnTo>
                  <a:pt x="1882588" y="3022899"/>
                </a:lnTo>
                <a:lnTo>
                  <a:pt x="2614108" y="3216536"/>
                </a:lnTo>
                <a:lnTo>
                  <a:pt x="2893807" y="3377901"/>
                </a:lnTo>
                <a:lnTo>
                  <a:pt x="3248809" y="3754419"/>
                </a:lnTo>
                <a:lnTo>
                  <a:pt x="3108960" y="4055633"/>
                </a:lnTo>
                <a:lnTo>
                  <a:pt x="441063" y="4012602"/>
                </a:lnTo>
                <a:lnTo>
                  <a:pt x="0" y="3377901"/>
                </a:lnTo>
                <a:lnTo>
                  <a:pt x="96819" y="0"/>
                </a:lnTo>
                <a:lnTo>
                  <a:pt x="365760" y="2151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304393" y="3735763"/>
            <a:ext cx="360040" cy="36004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15816" y="5517232"/>
            <a:ext cx="360040" cy="36004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85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964">
        <p:fade/>
      </p:transition>
    </mc:Choice>
    <mc:Fallback xmlns="">
      <p:transition spd="med" advTm="489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|0.5|3.8|1.2|4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1|2.1|1.3|1.6|6.9|2.3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13.4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|53.1|2|1.4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6.8|11|1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6.6|1.7|35.6|0.4|10.5|0.7|2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2|7.4|19.3|25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8803</TotalTime>
  <Words>2229</Words>
  <Application>Microsoft Office PowerPoint</Application>
  <PresentationFormat>On-screen Show (4:3)</PresentationFormat>
  <Paragraphs>364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</vt:lpstr>
      <vt:lpstr>Cambria Math</vt:lpstr>
      <vt:lpstr>Times New Roman</vt:lpstr>
      <vt:lpstr>ערכת נושא Office</vt:lpstr>
      <vt:lpstr>Efficient Vertex-Label  Distance Oracles For  Planar Graphs</vt:lpstr>
      <vt:lpstr>Motivation</vt:lpstr>
      <vt:lpstr>Distance Oracle</vt:lpstr>
      <vt:lpstr>Vertices and Labels</vt:lpstr>
      <vt:lpstr>Vertices and Labels</vt:lpstr>
      <vt:lpstr>Important measures</vt:lpstr>
      <vt:lpstr>(1+ϵ)-stretch</vt:lpstr>
      <vt:lpstr>Naïve Solutions</vt:lpstr>
      <vt:lpstr>Planar Graphs</vt:lpstr>
      <vt:lpstr>Recursive Graph Decomposition</vt:lpstr>
      <vt:lpstr>Previous Results</vt:lpstr>
      <vt:lpstr>Our Result</vt:lpstr>
      <vt:lpstr>PowerPoint Presentation</vt:lpstr>
      <vt:lpstr>Vertex-Label Approach</vt:lpstr>
      <vt:lpstr>Vertex-Label Approach</vt:lpstr>
      <vt:lpstr>Our approach</vt:lpstr>
      <vt:lpstr>PowerPoint Presentation</vt:lpstr>
      <vt:lpstr>Thorup’s ϵ-covers</vt:lpstr>
      <vt:lpstr>Thorup’s ϵ-covers</vt:lpstr>
      <vt:lpstr>Thorup’s ϵ-covers</vt:lpstr>
      <vt:lpstr>ϵ-covers for labels</vt:lpstr>
      <vt:lpstr>PowerPoint Presentation</vt:lpstr>
      <vt:lpstr>Recursive Graph Decomposition</vt:lpstr>
      <vt:lpstr>Choosing appropriate ϵ-covers for a query</vt:lpstr>
      <vt:lpstr>PowerPoint Presentation</vt:lpstr>
      <vt:lpstr>Summary</vt:lpstr>
      <vt:lpstr>Conclusion</vt:lpstr>
      <vt:lpstr>Questions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Distance Oracles Over Planar Graphs</dc:title>
  <dc:creator>israel</dc:creator>
  <cp:lastModifiedBy>Eyal Skop</cp:lastModifiedBy>
  <cp:revision>229</cp:revision>
  <dcterms:created xsi:type="dcterms:W3CDTF">2015-02-02T07:35:26Z</dcterms:created>
  <dcterms:modified xsi:type="dcterms:W3CDTF">2015-09-10T14:39:55Z</dcterms:modified>
</cp:coreProperties>
</file>